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7" r:id="rId1"/>
  </p:sldMasterIdLst>
  <p:notesMasterIdLst>
    <p:notesMasterId r:id="rId10"/>
  </p:notesMasterIdLst>
  <p:sldIdLst>
    <p:sldId id="256" r:id="rId2"/>
    <p:sldId id="275" r:id="rId3"/>
    <p:sldId id="258" r:id="rId4"/>
    <p:sldId id="334" r:id="rId5"/>
    <p:sldId id="336" r:id="rId6"/>
    <p:sldId id="335" r:id="rId7"/>
    <p:sldId id="337" r:id="rId8"/>
    <p:sldId id="33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10"/>
    <a:srgbClr val="B71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249" autoAdjust="0"/>
  </p:normalViewPr>
  <p:slideViewPr>
    <p:cSldViewPr snapToGrid="0">
      <p:cViewPr>
        <p:scale>
          <a:sx n="100" d="100"/>
          <a:sy n="100" d="100"/>
        </p:scale>
        <p:origin x="-876" y="-3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43B3A-7CFE-4B62-8B31-6F4A8CA5F5D6}" type="datetimeFigureOut">
              <a:rPr lang="ru-RU" smtClean="0"/>
              <a:t>03.08.2024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D83D8-C3AB-400F-BD1E-7855F6F8B218}" type="slidenum">
              <a:rPr lang="ru-RU" smtClean="0"/>
              <a:t>‹#›</a:t>
            </a:fld>
            <a:endParaRPr lang="ru-RU"/>
          </a:p>
        </p:txBody>
      </p:sp>
    </p:spTree>
    <p:extLst>
      <p:ext uri="{BB962C8B-B14F-4D97-AF65-F5344CB8AC3E}">
        <p14:creationId xmlns:p14="http://schemas.microsoft.com/office/powerpoint/2010/main" val="1095452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Обсуждение: </a:t>
            </a:r>
            <a:r>
              <a:rPr lang="ru-RU" dirty="0" smtClean="0"/>
              <a:t>Исходя из определения</a:t>
            </a:r>
            <a:r>
              <a:rPr lang="ru-RU" baseline="0" dirty="0" smtClean="0"/>
              <a:t> назвать последние известные </a:t>
            </a:r>
            <a:r>
              <a:rPr lang="ru-RU" baseline="0" dirty="0" err="1" smtClean="0"/>
              <a:t>чс</a:t>
            </a:r>
            <a:r>
              <a:rPr lang="ru-RU" baseline="0" dirty="0" smtClean="0"/>
              <a:t> на территории Приморского края и РФ</a:t>
            </a:r>
            <a:endParaRPr lang="ru-RU" dirty="0"/>
          </a:p>
        </p:txBody>
      </p:sp>
      <p:sp>
        <p:nvSpPr>
          <p:cNvPr id="4" name="Номер слайда 3"/>
          <p:cNvSpPr>
            <a:spLocks noGrp="1"/>
          </p:cNvSpPr>
          <p:nvPr>
            <p:ph type="sldNum" sz="quarter" idx="10"/>
          </p:nvPr>
        </p:nvSpPr>
        <p:spPr/>
        <p:txBody>
          <a:bodyPr/>
          <a:lstStyle/>
          <a:p>
            <a:fld id="{342D83D8-C3AB-400F-BD1E-7855F6F8B218}" type="slidenum">
              <a:rPr lang="ru-RU" smtClean="0"/>
              <a:t>2</a:t>
            </a:fld>
            <a:endParaRPr lang="ru-RU"/>
          </a:p>
        </p:txBody>
      </p:sp>
    </p:spTree>
    <p:extLst>
      <p:ext uri="{BB962C8B-B14F-4D97-AF65-F5344CB8AC3E}">
        <p14:creationId xmlns:p14="http://schemas.microsoft.com/office/powerpoint/2010/main" val="29095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Природные ЧС связаны с проявлением стихийных сил</a:t>
            </a:r>
            <a:r>
              <a:rPr lang="ru-RU" baseline="0" dirty="0" smtClean="0"/>
              <a:t> природы</a:t>
            </a:r>
          </a:p>
          <a:p>
            <a:r>
              <a:rPr lang="ru-RU" baseline="0" dirty="0" smtClean="0"/>
              <a:t>Техногенные ЧС связаны с техническими объектами </a:t>
            </a:r>
          </a:p>
          <a:p>
            <a:r>
              <a:rPr lang="ru-RU" baseline="0" dirty="0" smtClean="0"/>
              <a:t>Экологические ЧС связаны с аномальными изменениями биосферы и природной среды</a:t>
            </a:r>
            <a:endParaRPr lang="ru-RU" dirty="0"/>
          </a:p>
        </p:txBody>
      </p:sp>
      <p:sp>
        <p:nvSpPr>
          <p:cNvPr id="4" name="Номер слайда 3"/>
          <p:cNvSpPr>
            <a:spLocks noGrp="1"/>
          </p:cNvSpPr>
          <p:nvPr>
            <p:ph type="sldNum" sz="quarter" idx="10"/>
          </p:nvPr>
        </p:nvSpPr>
        <p:spPr/>
        <p:txBody>
          <a:bodyPr/>
          <a:lstStyle/>
          <a:p>
            <a:fld id="{342D83D8-C3AB-400F-BD1E-7855F6F8B218}" type="slidenum">
              <a:rPr lang="ru-RU" smtClean="0"/>
              <a:t>3</a:t>
            </a:fld>
            <a:endParaRPr lang="ru-RU"/>
          </a:p>
        </p:txBody>
      </p:sp>
    </p:spTree>
    <p:extLst>
      <p:ext uri="{BB962C8B-B14F-4D97-AF65-F5344CB8AC3E}">
        <p14:creationId xmlns:p14="http://schemas.microsoft.com/office/powerpoint/2010/main" val="36546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Биологические ЧС связаны с распространением</a:t>
            </a:r>
            <a:r>
              <a:rPr lang="ru-RU" baseline="0" dirty="0" smtClean="0"/>
              <a:t> инфекционных заболеваний людей, животных и поражением с/х растений</a:t>
            </a:r>
          </a:p>
          <a:p>
            <a:r>
              <a:rPr lang="ru-RU" baseline="0" dirty="0" smtClean="0"/>
              <a:t>Социальные ЧС связаны с общественными событиями</a:t>
            </a:r>
          </a:p>
          <a:p>
            <a:r>
              <a:rPr lang="ru-RU" baseline="0" dirty="0" smtClean="0"/>
              <a:t>Антропогенные ЧС являются следствием ошибочных действий людей</a:t>
            </a:r>
          </a:p>
          <a:p>
            <a:r>
              <a:rPr lang="ru-RU" baseline="0" dirty="0" smtClean="0"/>
              <a:t>Также существуют комбинированные ЧС, которые включают в себя несколько причин возникновения ЧС</a:t>
            </a:r>
            <a:endParaRPr lang="ru-RU" dirty="0"/>
          </a:p>
        </p:txBody>
      </p:sp>
      <p:sp>
        <p:nvSpPr>
          <p:cNvPr id="4" name="Номер слайда 3"/>
          <p:cNvSpPr>
            <a:spLocks noGrp="1"/>
          </p:cNvSpPr>
          <p:nvPr>
            <p:ph type="sldNum" sz="quarter" idx="10"/>
          </p:nvPr>
        </p:nvSpPr>
        <p:spPr/>
        <p:txBody>
          <a:bodyPr/>
          <a:lstStyle/>
          <a:p>
            <a:fld id="{342D83D8-C3AB-400F-BD1E-7855F6F8B218}" type="slidenum">
              <a:rPr lang="ru-RU" smtClean="0"/>
              <a:t>4</a:t>
            </a:fld>
            <a:endParaRPr lang="ru-RU"/>
          </a:p>
        </p:txBody>
      </p:sp>
    </p:spTree>
    <p:extLst>
      <p:ext uri="{BB962C8B-B14F-4D97-AF65-F5344CB8AC3E}">
        <p14:creationId xmlns:p14="http://schemas.microsoft.com/office/powerpoint/2010/main" val="36546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Биологические ЧС связаны с распространением</a:t>
            </a:r>
            <a:r>
              <a:rPr lang="ru-RU" baseline="0" dirty="0" smtClean="0"/>
              <a:t> инфекционных заболеваний людей, животных и поражением с/х растений</a:t>
            </a:r>
          </a:p>
          <a:p>
            <a:r>
              <a:rPr lang="ru-RU" baseline="0" dirty="0" smtClean="0"/>
              <a:t>Социальные ЧС связаны с общественными событиями</a:t>
            </a:r>
          </a:p>
          <a:p>
            <a:r>
              <a:rPr lang="ru-RU" baseline="0" dirty="0" smtClean="0"/>
              <a:t>Антропогенные ЧС являются следствием ошибочных действий людей</a:t>
            </a:r>
          </a:p>
          <a:p>
            <a:r>
              <a:rPr lang="ru-RU" baseline="0" dirty="0" smtClean="0"/>
              <a:t>Также существуют комбинированные ЧС, которые включают в себя несколько причин возникновения ЧС</a:t>
            </a:r>
            <a:endParaRPr lang="ru-RU" dirty="0"/>
          </a:p>
        </p:txBody>
      </p:sp>
      <p:sp>
        <p:nvSpPr>
          <p:cNvPr id="4" name="Номер слайда 3"/>
          <p:cNvSpPr>
            <a:spLocks noGrp="1"/>
          </p:cNvSpPr>
          <p:nvPr>
            <p:ph type="sldNum" sz="quarter" idx="10"/>
          </p:nvPr>
        </p:nvSpPr>
        <p:spPr/>
        <p:txBody>
          <a:bodyPr/>
          <a:lstStyle/>
          <a:p>
            <a:fld id="{342D83D8-C3AB-400F-BD1E-7855F6F8B218}" type="slidenum">
              <a:rPr lang="ru-RU" smtClean="0"/>
              <a:t>5</a:t>
            </a:fld>
            <a:endParaRPr lang="ru-RU"/>
          </a:p>
        </p:txBody>
      </p:sp>
    </p:spTree>
    <p:extLst>
      <p:ext uri="{BB962C8B-B14F-4D97-AF65-F5344CB8AC3E}">
        <p14:creationId xmlns:p14="http://schemas.microsoft.com/office/powerpoint/2010/main" val="36546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42D83D8-C3AB-400F-BD1E-7855F6F8B218}" type="slidenum">
              <a:rPr lang="ru-RU" smtClean="0"/>
              <a:t>6</a:t>
            </a:fld>
            <a:endParaRPr lang="ru-RU"/>
          </a:p>
        </p:txBody>
      </p:sp>
    </p:spTree>
    <p:extLst>
      <p:ext uri="{BB962C8B-B14F-4D97-AF65-F5344CB8AC3E}">
        <p14:creationId xmlns:p14="http://schemas.microsoft.com/office/powerpoint/2010/main" val="36546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Ликвидация чрезвычайной ситуации считается завершенной по окончании проведения аварийно-спасательных и других неотложных работ.</a:t>
            </a:r>
          </a:p>
          <a:p>
            <a:r>
              <a:rPr lang="ru-RU" sz="1200" b="0" i="0" kern="1200" dirty="0" smtClean="0">
                <a:solidFill>
                  <a:schemeClr val="tx1"/>
                </a:solidFill>
                <a:effectLst/>
                <a:latin typeface="+mn-lt"/>
                <a:ea typeface="+mn-ea"/>
                <a:cs typeface="+mn-cs"/>
              </a:rPr>
              <a:t>Разведка в кратчайшие сроки должна установить характер и грани­цы разрушений и пожаров, степень радиоактивного и иного вида зара­жения в различных районах очага, наличие пораженных людей и их со­стояние, возможные пути ввода спасательных формирований и эва­куации пострадавших. По данным разведки определяют объемы работ, уточняют способы ведения спасательных и аварийных работ, разраба­тывают план ликвидации последствий чрезвычайного события</a:t>
            </a:r>
          </a:p>
          <a:p>
            <a:endParaRPr lang="ru-RU" sz="1200" b="0" i="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42D83D8-C3AB-400F-BD1E-7855F6F8B218}" type="slidenum">
              <a:rPr lang="ru-RU" smtClean="0"/>
              <a:t>7</a:t>
            </a:fld>
            <a:endParaRPr lang="ru-RU"/>
          </a:p>
        </p:txBody>
      </p:sp>
    </p:spTree>
    <p:extLst>
      <p:ext uri="{BB962C8B-B14F-4D97-AF65-F5344CB8AC3E}">
        <p14:creationId xmlns:p14="http://schemas.microsoft.com/office/powerpoint/2010/main" val="36546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FD89C0C-ECE4-4B1D-A7F3-EEDEA3A0FCC5}" type="datetime1">
              <a:rPr lang="ru-RU" smtClean="0"/>
              <a:t>03.08.2024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C6FC43-AA9D-4670-935D-7F293A124DBF}" type="slidenum">
              <a:rPr lang="ru-RU" smtClean="0"/>
              <a:t>‹#›</a:t>
            </a:fld>
            <a:endParaRPr lang="ru-RU"/>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58282B1-AA11-42D6-913B-4860AAF5BDCB}" type="datetime1">
              <a:rPr lang="ru-RU" smtClean="0"/>
              <a:t>03.08.2024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C6FC43-AA9D-4670-935D-7F293A124DB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CA69071-91C0-4070-98F9-1BC1E39F65C7}" type="datetime1">
              <a:rPr lang="ru-RU" smtClean="0"/>
              <a:t>03.08.2024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C6FC43-AA9D-4670-935D-7F293A124DB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2A65658-BA5D-4A76-A156-D5A1D0AEB377}" type="datetime1">
              <a:rPr lang="ru-RU" smtClean="0"/>
              <a:t>03.08.2024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C6FC43-AA9D-4670-935D-7F293A124DB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9210C8-EF44-4632-9A1F-90F633FD079B}" type="datetime1">
              <a:rPr lang="ru-RU" smtClean="0"/>
              <a:t>03.08.2024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C6FC43-AA9D-4670-935D-7F293A124DBF}" type="slidenum">
              <a:rPr lang="ru-RU" smtClean="0"/>
              <a:t>‹#›</a:t>
            </a:fld>
            <a:endParaRPr lang="ru-RU"/>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CEADA650-466B-4EFA-867A-C38B98C26709}" type="datetime1">
              <a:rPr lang="ru-RU" smtClean="0"/>
              <a:t>03.08.2024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3C6FC43-AA9D-4670-935D-7F293A124DB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505AA076-96FD-4EB6-8795-C2CD4A264B6C}" type="datetime1">
              <a:rPr lang="ru-RU" smtClean="0"/>
              <a:t>03.08.2024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3C6FC43-AA9D-4670-935D-7F293A124DBF}" type="slidenum">
              <a:rPr lang="ru-RU" smtClean="0"/>
              <a:t>‹#›</a:t>
            </a:fld>
            <a:endParaRPr lang="ru-RU"/>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31C8D57-6F57-400F-92C8-7BF0395DB769}" type="datetime1">
              <a:rPr lang="ru-RU" smtClean="0"/>
              <a:t>03.08.2024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3C6FC43-AA9D-4670-935D-7F293A124DB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FADC4-A2AF-4838-8CAB-30BD4AC9EA97}" type="datetime1">
              <a:rPr lang="ru-RU" smtClean="0"/>
              <a:t>03.08.2024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3C6FC43-AA9D-4670-935D-7F293A124DB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4FF2519-742E-4C37-9CEF-9BBAC92CFB6C}" type="datetime1">
              <a:rPr lang="ru-RU" smtClean="0"/>
              <a:t>03.08.2024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3C6FC43-AA9D-4670-935D-7F293A124DBF}" type="slidenum">
              <a:rPr lang="ru-RU" smtClean="0"/>
              <a:t>‹#›</a:t>
            </a:fld>
            <a:endParaRPr lang="ru-RU"/>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2100C61-015D-4068-BCFF-E24A7ED16FDD}" type="datetime1">
              <a:rPr lang="ru-RU" smtClean="0"/>
              <a:t>03.08.2024</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6FC43-AA9D-4670-935D-7F293A124DB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77214F3-5749-4B87-9249-FC9C62B9F7B7}" type="datetime1">
              <a:rPr lang="ru-RU" smtClean="0"/>
              <a:t>03.08.2024</a:t>
            </a:fld>
            <a:endParaRPr lang="ru-RU"/>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3C6FC43-AA9D-4670-935D-7F293A124DBF}" type="slidenum">
              <a:rPr lang="ru-RU" smtClean="0"/>
              <a:t>‹#›</a:t>
            </a:fld>
            <a:endParaRPr lang="ru-RU"/>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6C02E65-DB2C-4AE4-AF2D-708AC69651F1}"/>
              </a:ext>
            </a:extLst>
          </p:cNvPr>
          <p:cNvSpPr txBox="1"/>
          <p:nvPr/>
        </p:nvSpPr>
        <p:spPr>
          <a:xfrm>
            <a:off x="2194156" y="3235177"/>
            <a:ext cx="7766936" cy="2123658"/>
          </a:xfrm>
          <a:prstGeom prst="rect">
            <a:avLst/>
          </a:prstGeom>
          <a:noFill/>
        </p:spPr>
        <p:txBody>
          <a:bodyPr wrap="square" rtlCol="0">
            <a:spAutoFit/>
          </a:bodyPr>
          <a:lstStyle/>
          <a:p>
            <a:pPr algn="ctr"/>
            <a:r>
              <a:rPr lang="ru-RU" sz="4400" dirty="0" smtClean="0">
                <a:effectLst/>
                <a:latin typeface="Times New Roman" panose="02020603050405020304" pitchFamily="18" charset="0"/>
                <a:ea typeface="Calibri" panose="020F0502020204030204" pitchFamily="34" charset="0"/>
              </a:rPr>
              <a:t>Чрезвычайные ситуации природного, техногенного и биолого-социального характера</a:t>
            </a:r>
            <a:endParaRPr lang="ru-RU"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5952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E8F6137-F0AB-4DC8-98E6-1D3FD7393D6A}"/>
              </a:ext>
            </a:extLst>
          </p:cNvPr>
          <p:cNvSpPr txBox="1"/>
          <p:nvPr/>
        </p:nvSpPr>
        <p:spPr>
          <a:xfrm>
            <a:off x="185617" y="359228"/>
            <a:ext cx="3716909" cy="614680"/>
          </a:xfrm>
          <a:prstGeom prst="rect">
            <a:avLst/>
          </a:prstGeom>
        </p:spPr>
        <p:txBody>
          <a:bodyPr vert="horz" lIns="91440" tIns="45720" rIns="91440" bIns="45720" rtlCol="0" anchor="b">
            <a:normAutofit fontScale="92500"/>
          </a:bodyPr>
          <a:lstStyle/>
          <a:p>
            <a:pPr algn="r">
              <a:spcBef>
                <a:spcPct val="0"/>
              </a:spcBef>
              <a:spcAft>
                <a:spcPts val="600"/>
              </a:spcAft>
            </a:pPr>
            <a:r>
              <a:rPr lang="ru-RU" sz="2800" dirty="0" smtClean="0">
                <a:ln w="0"/>
                <a:latin typeface="Times New Roman" panose="02020603050405020304" pitchFamily="18" charset="0"/>
                <a:ea typeface="+mj-ea"/>
                <a:cs typeface="Times New Roman" panose="02020603050405020304" pitchFamily="18" charset="0"/>
              </a:rPr>
              <a:t>Чрезвычайная ситуация</a:t>
            </a:r>
            <a:endParaRPr lang="en-US" sz="2800" dirty="0">
              <a:latin typeface="Times New Roman" panose="02020603050405020304" pitchFamily="18" charset="0"/>
              <a:ea typeface="+mj-ea"/>
              <a:cs typeface="Times New Roman" panose="02020603050405020304" pitchFamily="18" charset="0"/>
            </a:endParaRPr>
          </a:p>
        </p:txBody>
      </p:sp>
      <p:sp>
        <p:nvSpPr>
          <p:cNvPr id="6" name="Номер слайда 5">
            <a:extLst>
              <a:ext uri="{FF2B5EF4-FFF2-40B4-BE49-F238E27FC236}">
                <a16:creationId xmlns="" xmlns:a16="http://schemas.microsoft.com/office/drawing/2014/main" id="{B700490B-D299-4DC3-8093-F897C2C742E9}"/>
              </a:ext>
            </a:extLst>
          </p:cNvPr>
          <p:cNvSpPr>
            <a:spLocks noGrp="1"/>
          </p:cNvSpPr>
          <p:nvPr>
            <p:ph type="sldNum" sz="quarter" idx="12"/>
          </p:nvPr>
        </p:nvSpPr>
        <p:spPr>
          <a:xfrm>
            <a:off x="11366920" y="6378306"/>
            <a:ext cx="683339" cy="365125"/>
          </a:xfrm>
        </p:spPr>
        <p:txBody>
          <a:bodyPr vert="horz" lIns="91440" tIns="45720" rIns="91440" bIns="45720" rtlCol="0" anchor="ctr">
            <a:noAutofit/>
          </a:bodyPr>
          <a:lstStyle/>
          <a:p>
            <a:pPr>
              <a:spcAft>
                <a:spcPts val="600"/>
              </a:spcAft>
            </a:pPr>
            <a:fld id="{23C6FC43-AA9D-4670-935D-7F293A124DBF}" type="slidenum">
              <a:rPr lang="en-US" sz="2400" kern="1200">
                <a:solidFill>
                  <a:schemeClr val="tx1"/>
                </a:solidFill>
                <a:latin typeface="Times New Roman" panose="02020603050405020304" pitchFamily="18" charset="0"/>
                <a:cs typeface="Times New Roman" panose="02020603050405020304" pitchFamily="18" charset="0"/>
              </a:rPr>
              <a:pPr>
                <a:spcAft>
                  <a:spcPts val="600"/>
                </a:spcAft>
              </a:pPr>
              <a:t>2</a:t>
            </a:fld>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62643" y="1103541"/>
            <a:ext cx="9184822" cy="2031325"/>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Обстановка на определенной территории, сложившаяся в результате аварии, опасного природного явления, катастрофы, распространения заболевания, представляющего опасность для окружающих, стихийного или иного бедствия, которые могут повлечь или повлекли за собой человеческие жертвы, ущерб здоровью людей или окружающей среде, значительные материальные потери и нарушение условий жизнедеятельности людей</a:t>
            </a:r>
          </a:p>
          <a:p>
            <a:pPr algn="just"/>
            <a:r>
              <a:rPr lang="ru-RU" dirty="0">
                <a:latin typeface="Times New Roman" pitchFamily="18" charset="0"/>
                <a:cs typeface="Times New Roman" pitchFamily="18" charset="0"/>
              </a:rPr>
              <a:t>	</a:t>
            </a:r>
          </a:p>
          <a:p>
            <a:pPr algn="just"/>
            <a:endParaRPr lang="ru-RU"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00324"/>
            <a:ext cx="11068049"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207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 xmlns:a16="http://schemas.microsoft.com/office/drawing/2014/main" id="{848DBCDC-2048-4023-9FD0-9EB52393AAFF}"/>
              </a:ext>
            </a:extLst>
          </p:cNvPr>
          <p:cNvSpPr>
            <a:spLocks noGrp="1"/>
          </p:cNvSpPr>
          <p:nvPr>
            <p:ph type="sldNum" sz="quarter" idx="12"/>
          </p:nvPr>
        </p:nvSpPr>
        <p:spPr>
          <a:xfrm>
            <a:off x="11186982" y="6328103"/>
            <a:ext cx="683339" cy="365125"/>
          </a:xfrm>
        </p:spPr>
        <p:txBody>
          <a:bodyPr/>
          <a:lstStyle/>
          <a:p>
            <a:fld id="{23C6FC43-AA9D-4670-935D-7F293A124DBF}" type="slidenum">
              <a:rPr lang="ru-RU" sz="2400" smtClean="0">
                <a:solidFill>
                  <a:schemeClr val="tx1"/>
                </a:solidFill>
                <a:latin typeface="Times New Roman" panose="02020603050405020304" pitchFamily="18" charset="0"/>
                <a:cs typeface="Times New Roman" panose="02020603050405020304" pitchFamily="18" charset="0"/>
              </a:rPr>
              <a:t>3</a:t>
            </a:fld>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514725" y="593646"/>
            <a:ext cx="4962525" cy="369332"/>
          </a:xfrm>
          <a:prstGeom prst="rect">
            <a:avLst/>
          </a:prstGeom>
          <a:noFill/>
        </p:spPr>
        <p:txBody>
          <a:bodyPr wrap="square" rtlCol="0">
            <a:spAutoFit/>
          </a:bodyPr>
          <a:lstStyle/>
          <a:p>
            <a:r>
              <a:rPr lang="ru-RU" dirty="0" smtClean="0"/>
              <a:t>Классификация ЧС по природе возникновения</a:t>
            </a:r>
            <a:endParaRPr lang="ru-RU" dirty="0"/>
          </a:p>
        </p:txBody>
      </p:sp>
      <p:sp>
        <p:nvSpPr>
          <p:cNvPr id="6" name="TextBox 5"/>
          <p:cNvSpPr txBox="1"/>
          <p:nvPr/>
        </p:nvSpPr>
        <p:spPr>
          <a:xfrm>
            <a:off x="152400" y="1374696"/>
            <a:ext cx="3362325" cy="584775"/>
          </a:xfrm>
          <a:prstGeom prst="rect">
            <a:avLst/>
          </a:prstGeom>
          <a:noFill/>
        </p:spPr>
        <p:txBody>
          <a:bodyPr wrap="square" rtlCol="0">
            <a:spAutoFit/>
          </a:bodyPr>
          <a:lstStyle/>
          <a:p>
            <a:pPr algn="ctr"/>
            <a:r>
              <a:rPr lang="ru-RU" sz="1600" dirty="0" smtClean="0"/>
              <a:t>Природные (землетрясения, цунами, извержения вулканов и т.д.)</a:t>
            </a:r>
            <a:endParaRPr lang="ru-RU" sz="1600" dirty="0"/>
          </a:p>
        </p:txBody>
      </p:sp>
      <p:sp>
        <p:nvSpPr>
          <p:cNvPr id="7" name="TextBox 6"/>
          <p:cNvSpPr txBox="1"/>
          <p:nvPr/>
        </p:nvSpPr>
        <p:spPr>
          <a:xfrm>
            <a:off x="3833811" y="1374693"/>
            <a:ext cx="4324351" cy="584775"/>
          </a:xfrm>
          <a:prstGeom prst="rect">
            <a:avLst/>
          </a:prstGeom>
          <a:noFill/>
        </p:spPr>
        <p:txBody>
          <a:bodyPr wrap="square" rtlCol="0">
            <a:spAutoFit/>
          </a:bodyPr>
          <a:lstStyle/>
          <a:p>
            <a:pPr algn="ctr"/>
            <a:r>
              <a:rPr lang="ru-RU" sz="1600" dirty="0" smtClean="0"/>
              <a:t>Техногенные (пожар, взрывы, обрушение зданий, выброс радиоактивных веществ и т.д.) </a:t>
            </a:r>
            <a:endParaRPr lang="ru-RU" sz="1600" dirty="0"/>
          </a:p>
        </p:txBody>
      </p:sp>
      <p:sp>
        <p:nvSpPr>
          <p:cNvPr id="8" name="TextBox 7"/>
          <p:cNvSpPr txBox="1"/>
          <p:nvPr/>
        </p:nvSpPr>
        <p:spPr>
          <a:xfrm>
            <a:off x="7962899" y="1374694"/>
            <a:ext cx="4324351" cy="584775"/>
          </a:xfrm>
          <a:prstGeom prst="rect">
            <a:avLst/>
          </a:prstGeom>
          <a:noFill/>
        </p:spPr>
        <p:txBody>
          <a:bodyPr wrap="square" rtlCol="0">
            <a:spAutoFit/>
          </a:bodyPr>
          <a:lstStyle/>
          <a:p>
            <a:pPr algn="ctr"/>
            <a:r>
              <a:rPr lang="ru-RU" sz="1600" dirty="0" smtClean="0"/>
              <a:t>Экологические (опустынивание, деградация почв, загрязнение среды и т.д.)</a:t>
            </a:r>
            <a:endParaRPr lang="ru-RU" sz="1600" dirty="0"/>
          </a:p>
        </p:txBody>
      </p:sp>
      <p:pic>
        <p:nvPicPr>
          <p:cNvPr id="2050" name="Picture 2"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59469"/>
            <a:ext cx="3362325" cy="41174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cture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1959471"/>
            <a:ext cx="4449762" cy="41174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cture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4850" y="1959472"/>
            <a:ext cx="3864728" cy="411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947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 xmlns:a16="http://schemas.microsoft.com/office/drawing/2014/main" id="{848DBCDC-2048-4023-9FD0-9EB52393AAFF}"/>
              </a:ext>
            </a:extLst>
          </p:cNvPr>
          <p:cNvSpPr>
            <a:spLocks noGrp="1"/>
          </p:cNvSpPr>
          <p:nvPr>
            <p:ph type="sldNum" sz="quarter" idx="12"/>
          </p:nvPr>
        </p:nvSpPr>
        <p:spPr>
          <a:xfrm>
            <a:off x="11186982" y="6328103"/>
            <a:ext cx="683339" cy="365125"/>
          </a:xfrm>
        </p:spPr>
        <p:txBody>
          <a:bodyPr/>
          <a:lstStyle/>
          <a:p>
            <a:fld id="{23C6FC43-AA9D-4670-935D-7F293A124DBF}" type="slidenum">
              <a:rPr lang="ru-RU" sz="2400" smtClean="0">
                <a:solidFill>
                  <a:schemeClr val="tx1"/>
                </a:solidFill>
                <a:latin typeface="Times New Roman" panose="02020603050405020304" pitchFamily="18" charset="0"/>
                <a:cs typeface="Times New Roman" panose="02020603050405020304" pitchFamily="18" charset="0"/>
              </a:rPr>
              <a:t>4</a:t>
            </a:fld>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514725" y="593646"/>
            <a:ext cx="4962525" cy="369332"/>
          </a:xfrm>
          <a:prstGeom prst="rect">
            <a:avLst/>
          </a:prstGeom>
          <a:noFill/>
        </p:spPr>
        <p:txBody>
          <a:bodyPr wrap="square" rtlCol="0">
            <a:spAutoFit/>
          </a:bodyPr>
          <a:lstStyle/>
          <a:p>
            <a:r>
              <a:rPr lang="ru-RU" dirty="0" smtClean="0"/>
              <a:t>Классификация ЧС по природе возникновения</a:t>
            </a:r>
            <a:endParaRPr lang="ru-RU" dirty="0"/>
          </a:p>
        </p:txBody>
      </p:sp>
      <p:sp>
        <p:nvSpPr>
          <p:cNvPr id="6" name="TextBox 5"/>
          <p:cNvSpPr txBox="1"/>
          <p:nvPr/>
        </p:nvSpPr>
        <p:spPr>
          <a:xfrm>
            <a:off x="152400" y="1374696"/>
            <a:ext cx="3362325" cy="338554"/>
          </a:xfrm>
          <a:prstGeom prst="rect">
            <a:avLst/>
          </a:prstGeom>
          <a:noFill/>
        </p:spPr>
        <p:txBody>
          <a:bodyPr wrap="square" rtlCol="0">
            <a:spAutoFit/>
          </a:bodyPr>
          <a:lstStyle/>
          <a:p>
            <a:pPr algn="ctr"/>
            <a:r>
              <a:rPr lang="ru-RU" sz="1600" dirty="0" smtClean="0"/>
              <a:t>Биологические (эпидемии и т.д.)</a:t>
            </a:r>
            <a:endParaRPr lang="ru-RU" sz="1600" dirty="0"/>
          </a:p>
        </p:txBody>
      </p:sp>
      <p:sp>
        <p:nvSpPr>
          <p:cNvPr id="7" name="TextBox 6"/>
          <p:cNvSpPr txBox="1"/>
          <p:nvPr/>
        </p:nvSpPr>
        <p:spPr>
          <a:xfrm>
            <a:off x="4054077" y="1374693"/>
            <a:ext cx="3845719" cy="584775"/>
          </a:xfrm>
          <a:prstGeom prst="rect">
            <a:avLst/>
          </a:prstGeom>
          <a:noFill/>
        </p:spPr>
        <p:txBody>
          <a:bodyPr wrap="square" rtlCol="0">
            <a:spAutoFit/>
          </a:bodyPr>
          <a:lstStyle/>
          <a:p>
            <a:pPr algn="ctr"/>
            <a:r>
              <a:rPr lang="ru-RU" sz="1600" dirty="0" smtClean="0"/>
              <a:t>Социальные (терроризм, войны, бандитизм и т.д.) </a:t>
            </a:r>
            <a:endParaRPr lang="ru-RU" sz="1600" dirty="0"/>
          </a:p>
        </p:txBody>
      </p:sp>
      <p:sp>
        <p:nvSpPr>
          <p:cNvPr id="8" name="TextBox 7"/>
          <p:cNvSpPr txBox="1"/>
          <p:nvPr/>
        </p:nvSpPr>
        <p:spPr>
          <a:xfrm>
            <a:off x="7962899" y="1374694"/>
            <a:ext cx="4324351" cy="338554"/>
          </a:xfrm>
          <a:prstGeom prst="rect">
            <a:avLst/>
          </a:prstGeom>
          <a:noFill/>
        </p:spPr>
        <p:txBody>
          <a:bodyPr wrap="square" rtlCol="0">
            <a:spAutoFit/>
          </a:bodyPr>
          <a:lstStyle/>
          <a:p>
            <a:pPr algn="ctr"/>
            <a:r>
              <a:rPr lang="ru-RU" sz="1600" dirty="0" smtClean="0"/>
              <a:t>Антропогенные</a:t>
            </a:r>
            <a:endParaRPr lang="ru-RU" sz="1600" dirty="0"/>
          </a:p>
        </p:txBody>
      </p:sp>
      <p:pic>
        <p:nvPicPr>
          <p:cNvPr id="3074" name="Picture 2"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59470"/>
            <a:ext cx="3362325" cy="41174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icture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677" y="1959471"/>
            <a:ext cx="3883820" cy="41174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icture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1975" y="1885949"/>
            <a:ext cx="3981449"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070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 xmlns:a16="http://schemas.microsoft.com/office/drawing/2014/main" id="{848DBCDC-2048-4023-9FD0-9EB52393AAFF}"/>
              </a:ext>
            </a:extLst>
          </p:cNvPr>
          <p:cNvSpPr>
            <a:spLocks noGrp="1"/>
          </p:cNvSpPr>
          <p:nvPr>
            <p:ph type="sldNum" sz="quarter" idx="12"/>
          </p:nvPr>
        </p:nvSpPr>
        <p:spPr>
          <a:xfrm>
            <a:off x="11186982" y="6328103"/>
            <a:ext cx="683339" cy="365125"/>
          </a:xfrm>
        </p:spPr>
        <p:txBody>
          <a:bodyPr/>
          <a:lstStyle/>
          <a:p>
            <a:fld id="{23C6FC43-AA9D-4670-935D-7F293A124DBF}" type="slidenum">
              <a:rPr lang="ru-RU" sz="2400" smtClean="0">
                <a:solidFill>
                  <a:schemeClr val="tx1"/>
                </a:solidFill>
                <a:latin typeface="Times New Roman" panose="02020603050405020304" pitchFamily="18" charset="0"/>
                <a:cs typeface="Times New Roman" panose="02020603050405020304" pitchFamily="18" charset="0"/>
              </a:rPr>
              <a:t>5</a:t>
            </a:fld>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981450" y="-29765"/>
            <a:ext cx="4962525" cy="461665"/>
          </a:xfrm>
          <a:prstGeom prst="rect">
            <a:avLst/>
          </a:prstGeom>
          <a:noFill/>
        </p:spPr>
        <p:txBody>
          <a:bodyPr wrap="square" rtlCol="0">
            <a:spAutoFit/>
          </a:bodyPr>
          <a:lstStyle/>
          <a:p>
            <a:r>
              <a:rPr lang="ru-RU" sz="2400" dirty="0" smtClean="0"/>
              <a:t>Классификация ЧС по масштабу</a:t>
            </a:r>
            <a:endParaRPr lang="ru-RU" sz="2400" dirty="0"/>
          </a:p>
        </p:txBody>
      </p:sp>
      <p:graphicFrame>
        <p:nvGraphicFramePr>
          <p:cNvPr id="4" name="Таблица 3"/>
          <p:cNvGraphicFramePr>
            <a:graphicFrameLocks noGrp="1"/>
          </p:cNvGraphicFramePr>
          <p:nvPr>
            <p:extLst>
              <p:ext uri="{D42A27DB-BD31-4B8C-83A1-F6EECF244321}">
                <p14:modId xmlns:p14="http://schemas.microsoft.com/office/powerpoint/2010/main" val="4083060654"/>
              </p:ext>
            </p:extLst>
          </p:nvPr>
        </p:nvGraphicFramePr>
        <p:xfrm>
          <a:off x="1030287" y="467678"/>
          <a:ext cx="10236200" cy="5643880"/>
        </p:xfrm>
        <a:graphic>
          <a:graphicData uri="http://schemas.openxmlformats.org/drawingml/2006/table">
            <a:tbl>
              <a:tblPr firstRow="1" bandRow="1">
                <a:tableStyleId>{5940675A-B579-460E-94D1-54222C63F5DA}</a:tableStyleId>
              </a:tblPr>
              <a:tblGrid>
                <a:gridCol w="2244725"/>
                <a:gridCol w="4086225"/>
                <a:gridCol w="1990725"/>
                <a:gridCol w="1914525"/>
              </a:tblGrid>
              <a:tr h="370840">
                <a:tc>
                  <a:txBody>
                    <a:bodyPr/>
                    <a:lstStyle/>
                    <a:p>
                      <a:pPr algn="ctr"/>
                      <a:r>
                        <a:rPr lang="ru-RU" sz="1600" dirty="0" smtClean="0"/>
                        <a:t>Характер</a:t>
                      </a:r>
                      <a:endParaRPr lang="ru-RU" sz="1600" dirty="0"/>
                    </a:p>
                  </a:txBody>
                  <a:tcPr anchor="ctr"/>
                </a:tc>
                <a:tc>
                  <a:txBody>
                    <a:bodyPr/>
                    <a:lstStyle/>
                    <a:p>
                      <a:pPr algn="ctr"/>
                      <a:r>
                        <a:rPr lang="ru-RU" sz="1600" dirty="0" smtClean="0"/>
                        <a:t>Зона ЧС</a:t>
                      </a:r>
                      <a:endParaRPr lang="ru-RU" sz="1600" dirty="0"/>
                    </a:p>
                  </a:txBody>
                  <a:tcPr anchor="ctr"/>
                </a:tc>
                <a:tc gridSpan="2">
                  <a:txBody>
                    <a:bodyPr/>
                    <a:lstStyle/>
                    <a:p>
                      <a:pPr algn="ctr"/>
                      <a:r>
                        <a:rPr lang="ru-RU" sz="1600" dirty="0" smtClean="0"/>
                        <a:t>Количество</a:t>
                      </a:r>
                      <a:r>
                        <a:rPr lang="ru-RU" sz="1600" baseline="0" dirty="0" smtClean="0"/>
                        <a:t> людей, погибших и (или) получивших ущерб здоровью, либо материальный ущерб </a:t>
                      </a:r>
                      <a:endParaRPr lang="ru-RU" sz="1600" dirty="0"/>
                    </a:p>
                  </a:txBody>
                  <a:tcPr anchor="ctr"/>
                </a:tc>
                <a:tc hMerge="1">
                  <a:txBody>
                    <a:bodyPr/>
                    <a:lstStyle/>
                    <a:p>
                      <a:endParaRPr lang="ru-RU" dirty="0"/>
                    </a:p>
                  </a:txBody>
                  <a:tcPr/>
                </a:tc>
              </a:tr>
              <a:tr h="370840">
                <a:tc>
                  <a:txBody>
                    <a:bodyPr/>
                    <a:lstStyle/>
                    <a:p>
                      <a:pPr algn="ctr"/>
                      <a:r>
                        <a:rPr lang="ru-RU" sz="1600" dirty="0" smtClean="0"/>
                        <a:t>Локальный</a:t>
                      </a:r>
                      <a:endParaRPr lang="ru-RU" sz="1600" dirty="0"/>
                    </a:p>
                  </a:txBody>
                  <a:tcPr anchor="ctr"/>
                </a:tc>
                <a:tc>
                  <a:txBody>
                    <a:bodyPr/>
                    <a:lstStyle/>
                    <a:p>
                      <a:pPr algn="ctr"/>
                      <a:r>
                        <a:rPr lang="ru-RU" sz="1600" dirty="0" smtClean="0"/>
                        <a:t>Не выходит за пределы территории организации (объекта)</a:t>
                      </a:r>
                      <a:endParaRPr lang="ru-RU" sz="1600" dirty="0"/>
                    </a:p>
                  </a:txBody>
                  <a:tcPr anchor="ctr"/>
                </a:tc>
                <a:tc>
                  <a:txBody>
                    <a:bodyPr/>
                    <a:lstStyle/>
                    <a:p>
                      <a:pPr algn="ctr"/>
                      <a:r>
                        <a:rPr lang="ru-RU" sz="1600" dirty="0" smtClean="0"/>
                        <a:t>Не более 10 чел</a:t>
                      </a:r>
                      <a:endParaRPr lang="ru-RU" sz="1600" dirty="0"/>
                    </a:p>
                  </a:txBody>
                  <a:tcPr anchor="ctr"/>
                </a:tc>
                <a:tc>
                  <a:txBody>
                    <a:bodyPr/>
                    <a:lstStyle/>
                    <a:p>
                      <a:pPr algn="ctr"/>
                      <a:r>
                        <a:rPr lang="ru-RU" sz="1600" dirty="0" smtClean="0"/>
                        <a:t>Не более 240 тыс. руб.</a:t>
                      </a:r>
                      <a:endParaRPr lang="ru-RU" sz="1600" dirty="0"/>
                    </a:p>
                  </a:txBody>
                  <a:tcPr anchor="ctr"/>
                </a:tc>
              </a:tr>
              <a:tr h="370840">
                <a:tc>
                  <a:txBody>
                    <a:bodyPr/>
                    <a:lstStyle/>
                    <a:p>
                      <a:pPr algn="ctr"/>
                      <a:r>
                        <a:rPr lang="ru-RU" sz="1600" dirty="0" smtClean="0"/>
                        <a:t>Муниципальный</a:t>
                      </a:r>
                      <a:endParaRPr lang="ru-RU" sz="1600" dirty="0"/>
                    </a:p>
                  </a:txBody>
                  <a:tcPr anchor="ctr"/>
                </a:tc>
                <a:tc>
                  <a:txBody>
                    <a:bodyPr/>
                    <a:lstStyle/>
                    <a:p>
                      <a:pPr algn="ctr"/>
                      <a:r>
                        <a:rPr lang="ru-RU" sz="1600" dirty="0" smtClean="0"/>
                        <a:t>Не выходит за пределы территории одного муниципального образования</a:t>
                      </a:r>
                      <a:endParaRPr lang="ru-RU" sz="1600" dirty="0"/>
                    </a:p>
                  </a:txBody>
                  <a:tcPr anchor="ctr"/>
                </a:tc>
                <a:tc>
                  <a:txBody>
                    <a:bodyPr/>
                    <a:lstStyle/>
                    <a:p>
                      <a:pPr algn="ctr"/>
                      <a:r>
                        <a:rPr lang="ru-RU" sz="1600" dirty="0" smtClean="0"/>
                        <a:t>Не более 50 чел</a:t>
                      </a:r>
                      <a:endParaRPr lang="ru-RU" sz="1600" dirty="0"/>
                    </a:p>
                  </a:txBody>
                  <a:tcPr anchor="ctr"/>
                </a:tc>
                <a:tc>
                  <a:txBody>
                    <a:bodyPr/>
                    <a:lstStyle/>
                    <a:p>
                      <a:pPr algn="ctr"/>
                      <a:r>
                        <a:rPr lang="ru-RU" sz="1600" dirty="0" smtClean="0"/>
                        <a:t>Не более 12 млн. руб.</a:t>
                      </a:r>
                      <a:endParaRPr lang="ru-RU" sz="1600" dirty="0"/>
                    </a:p>
                  </a:txBody>
                  <a:tcPr anchor="ctr"/>
                </a:tc>
              </a:tr>
              <a:tr h="370840">
                <a:tc>
                  <a:txBody>
                    <a:bodyPr/>
                    <a:lstStyle/>
                    <a:p>
                      <a:pPr algn="ctr"/>
                      <a:r>
                        <a:rPr lang="ru-RU" sz="1600" dirty="0" smtClean="0"/>
                        <a:t>Межмуниципальный</a:t>
                      </a:r>
                      <a:endParaRPr lang="ru-RU" sz="1600" dirty="0"/>
                    </a:p>
                  </a:txBody>
                  <a:tcPr anchor="ctr"/>
                </a:tc>
                <a:tc>
                  <a:txBody>
                    <a:bodyPr/>
                    <a:lstStyle/>
                    <a:p>
                      <a:pPr algn="ctr"/>
                      <a:r>
                        <a:rPr lang="ru-RU" sz="1600" dirty="0" smtClean="0"/>
                        <a:t>Затрагивает территорию</a:t>
                      </a:r>
                      <a:r>
                        <a:rPr lang="ru-RU" sz="1600" baseline="0" dirty="0" smtClean="0"/>
                        <a:t> 2 и более муниципальных образований в пределах одного субъекта РФ</a:t>
                      </a:r>
                      <a:endParaRPr lang="ru-RU" sz="1600" dirty="0"/>
                    </a:p>
                  </a:txBody>
                  <a:tcPr anchor="ctr"/>
                </a:tc>
                <a:tc>
                  <a:txBody>
                    <a:bodyPr/>
                    <a:lstStyle/>
                    <a:p>
                      <a:pPr algn="ctr"/>
                      <a:r>
                        <a:rPr lang="ru-RU" sz="1600" dirty="0" smtClean="0"/>
                        <a:t>Не более 50 чел</a:t>
                      </a:r>
                      <a:endParaRPr lang="ru-RU"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Не более 12 млн. руб.</a:t>
                      </a:r>
                    </a:p>
                  </a:txBody>
                  <a:tcPr anchor="ctr"/>
                </a:tc>
              </a:tr>
              <a:tr h="370840">
                <a:tc>
                  <a:txBody>
                    <a:bodyPr/>
                    <a:lstStyle/>
                    <a:p>
                      <a:pPr algn="ctr"/>
                      <a:r>
                        <a:rPr lang="ru-RU" sz="1600" dirty="0" smtClean="0"/>
                        <a:t>Региональный</a:t>
                      </a:r>
                      <a:endParaRPr lang="ru-RU" sz="1600" dirty="0"/>
                    </a:p>
                  </a:txBody>
                  <a:tcPr anchor="ctr"/>
                </a:tc>
                <a:tc>
                  <a:txBody>
                    <a:bodyPr/>
                    <a:lstStyle/>
                    <a:p>
                      <a:pPr algn="ctr"/>
                      <a:r>
                        <a:rPr lang="ru-RU" sz="1600" dirty="0" smtClean="0"/>
                        <a:t>Не выходит за пределы одного</a:t>
                      </a:r>
                      <a:r>
                        <a:rPr lang="ru-RU" sz="1600" baseline="0" dirty="0" smtClean="0"/>
                        <a:t> субъекта РФ</a:t>
                      </a:r>
                      <a:endParaRPr lang="ru-RU" sz="1600" dirty="0"/>
                    </a:p>
                  </a:txBody>
                  <a:tcPr anchor="ctr"/>
                </a:tc>
                <a:tc>
                  <a:txBody>
                    <a:bodyPr/>
                    <a:lstStyle/>
                    <a:p>
                      <a:pPr algn="ctr"/>
                      <a:r>
                        <a:rPr lang="ru-RU" sz="1600" dirty="0" smtClean="0"/>
                        <a:t>Свыше 50, но не более 500 чел</a:t>
                      </a:r>
                      <a:endParaRPr lang="ru-RU" sz="1600" dirty="0"/>
                    </a:p>
                  </a:txBody>
                  <a:tcPr anchor="ctr"/>
                </a:tc>
                <a:tc>
                  <a:txBody>
                    <a:bodyPr/>
                    <a:lstStyle/>
                    <a:p>
                      <a:pPr algn="ctr"/>
                      <a:r>
                        <a:rPr lang="ru-RU" sz="1600" dirty="0" smtClean="0"/>
                        <a:t>Свыше 12 млн, но не более 1,2 млрд.</a:t>
                      </a:r>
                      <a:r>
                        <a:rPr lang="ru-RU" sz="1600" baseline="0" dirty="0" smtClean="0"/>
                        <a:t> руб.</a:t>
                      </a:r>
                      <a:endParaRPr lang="ru-RU" sz="1600" dirty="0"/>
                    </a:p>
                  </a:txBody>
                  <a:tcPr anchor="ctr"/>
                </a:tc>
              </a:tr>
              <a:tr h="370840">
                <a:tc>
                  <a:txBody>
                    <a:bodyPr/>
                    <a:lstStyle/>
                    <a:p>
                      <a:pPr algn="ctr"/>
                      <a:r>
                        <a:rPr lang="ru-RU" sz="1600" dirty="0" smtClean="0"/>
                        <a:t>Межрегиональный</a:t>
                      </a:r>
                      <a:endParaRPr lang="ru-RU"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Затрагивает территорию</a:t>
                      </a:r>
                      <a:r>
                        <a:rPr lang="ru-RU" sz="1600" baseline="0" dirty="0" smtClean="0"/>
                        <a:t> 2 и более субъектов РФ</a:t>
                      </a:r>
                      <a:endParaRPr lang="ru-RU"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Свыше 50, но не более 500 чел</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Свыше 12 млн, но не более 1,2 млрд.</a:t>
                      </a:r>
                      <a:r>
                        <a:rPr lang="ru-RU" sz="1600" baseline="0" dirty="0" smtClean="0"/>
                        <a:t> руб.</a:t>
                      </a:r>
                      <a:endParaRPr lang="ru-RU" sz="1600" dirty="0" smtClean="0"/>
                    </a:p>
                    <a:p>
                      <a:pPr algn="ctr"/>
                      <a:endParaRPr lang="ru-RU" sz="1600" dirty="0"/>
                    </a:p>
                  </a:txBody>
                  <a:tcPr anchor="ctr"/>
                </a:tc>
              </a:tr>
              <a:tr h="370840">
                <a:tc>
                  <a:txBody>
                    <a:bodyPr/>
                    <a:lstStyle/>
                    <a:p>
                      <a:pPr algn="ctr"/>
                      <a:r>
                        <a:rPr lang="ru-RU" sz="1600" dirty="0" smtClean="0"/>
                        <a:t>Федеральный</a:t>
                      </a:r>
                      <a:endParaRPr lang="ru-RU"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Затрагивает территорию</a:t>
                      </a:r>
                      <a:r>
                        <a:rPr lang="ru-RU" sz="1600" baseline="0" dirty="0" smtClean="0"/>
                        <a:t> 2 и более субъектов РФ</a:t>
                      </a:r>
                      <a:endParaRPr lang="ru-RU" sz="1600" dirty="0" smtClean="0"/>
                    </a:p>
                  </a:txBody>
                  <a:tcPr anchor="ctr"/>
                </a:tc>
                <a:tc>
                  <a:txBody>
                    <a:bodyPr/>
                    <a:lstStyle/>
                    <a:p>
                      <a:pPr algn="ctr"/>
                      <a:r>
                        <a:rPr lang="ru-RU" sz="1600" dirty="0" smtClean="0"/>
                        <a:t>Свыше 500 чел</a:t>
                      </a:r>
                      <a:endParaRPr lang="ru-RU" sz="1600" dirty="0"/>
                    </a:p>
                  </a:txBody>
                  <a:tcPr anchor="ctr"/>
                </a:tc>
                <a:tc>
                  <a:txBody>
                    <a:bodyPr/>
                    <a:lstStyle/>
                    <a:p>
                      <a:pPr algn="ctr"/>
                      <a:r>
                        <a:rPr lang="ru-RU" sz="1600" dirty="0" smtClean="0"/>
                        <a:t>Свыше 1,2 млрд. руб.</a:t>
                      </a:r>
                      <a:endParaRPr lang="ru-RU" sz="1600" dirty="0"/>
                    </a:p>
                  </a:txBody>
                  <a:tcPr anchor="ctr"/>
                </a:tc>
              </a:tr>
              <a:tr h="370840">
                <a:tc>
                  <a:txBody>
                    <a:bodyPr/>
                    <a:lstStyle/>
                    <a:p>
                      <a:pPr algn="ctr"/>
                      <a:r>
                        <a:rPr lang="ru-RU" sz="1600" dirty="0" smtClean="0"/>
                        <a:t>Трансграничные</a:t>
                      </a:r>
                      <a:endParaRPr lang="ru-RU" sz="1600" dirty="0"/>
                    </a:p>
                  </a:txBody>
                  <a:tcPr anchor="ctr"/>
                </a:tc>
                <a:tc>
                  <a:txBody>
                    <a:bodyPr/>
                    <a:lstStyle/>
                    <a:p>
                      <a:pPr algn="ctr"/>
                      <a:r>
                        <a:rPr lang="ru-RU" sz="1600" dirty="0" smtClean="0"/>
                        <a:t>Выходит за пределы РФ</a:t>
                      </a:r>
                      <a:endParaRPr lang="ru-RU" sz="1600" dirty="0"/>
                    </a:p>
                  </a:txBody>
                  <a:tcPr anchor="ctr"/>
                </a:tc>
                <a:tc>
                  <a:txBody>
                    <a:bodyPr/>
                    <a:lstStyle/>
                    <a:p>
                      <a:pPr algn="ctr"/>
                      <a:endParaRPr lang="ru-RU" sz="1600"/>
                    </a:p>
                  </a:txBody>
                  <a:tcPr anchor="ctr"/>
                </a:tc>
                <a:tc>
                  <a:txBody>
                    <a:bodyPr/>
                    <a:lstStyle/>
                    <a:p>
                      <a:pPr algn="ctr"/>
                      <a:endParaRPr lang="ru-RU" sz="1600" dirty="0"/>
                    </a:p>
                  </a:txBody>
                  <a:tcPr anchor="ctr"/>
                </a:tc>
              </a:tr>
            </a:tbl>
          </a:graphicData>
        </a:graphic>
      </p:graphicFrame>
    </p:spTree>
    <p:extLst>
      <p:ext uri="{BB962C8B-B14F-4D97-AF65-F5344CB8AC3E}">
        <p14:creationId xmlns:p14="http://schemas.microsoft.com/office/powerpoint/2010/main" val="3456589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 xmlns:a16="http://schemas.microsoft.com/office/drawing/2014/main" id="{848DBCDC-2048-4023-9FD0-9EB52393AAFF}"/>
              </a:ext>
            </a:extLst>
          </p:cNvPr>
          <p:cNvSpPr>
            <a:spLocks noGrp="1"/>
          </p:cNvSpPr>
          <p:nvPr>
            <p:ph type="sldNum" sz="quarter" idx="12"/>
          </p:nvPr>
        </p:nvSpPr>
        <p:spPr>
          <a:xfrm>
            <a:off x="11186982" y="6328103"/>
            <a:ext cx="683339" cy="365125"/>
          </a:xfrm>
        </p:spPr>
        <p:txBody>
          <a:bodyPr/>
          <a:lstStyle/>
          <a:p>
            <a:fld id="{23C6FC43-AA9D-4670-935D-7F293A124DBF}" type="slidenum">
              <a:rPr lang="ru-RU" sz="2400" smtClean="0">
                <a:solidFill>
                  <a:schemeClr val="tx1"/>
                </a:solidFill>
                <a:latin typeface="Times New Roman" panose="02020603050405020304" pitchFamily="18" charset="0"/>
                <a:cs typeface="Times New Roman" panose="02020603050405020304" pitchFamily="18" charset="0"/>
              </a:rPr>
              <a:t>6</a:t>
            </a:fld>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810126" y="587217"/>
            <a:ext cx="2324100" cy="369332"/>
          </a:xfrm>
          <a:prstGeom prst="rect">
            <a:avLst/>
          </a:prstGeom>
          <a:noFill/>
        </p:spPr>
        <p:txBody>
          <a:bodyPr wrap="square" rtlCol="0">
            <a:spAutoFit/>
          </a:bodyPr>
          <a:lstStyle/>
          <a:p>
            <a:r>
              <a:rPr lang="ru-RU" dirty="0" smtClean="0"/>
              <a:t>Классификация ЧС</a:t>
            </a:r>
            <a:endParaRPr lang="ru-RU" dirty="0"/>
          </a:p>
        </p:txBody>
      </p:sp>
      <p:sp>
        <p:nvSpPr>
          <p:cNvPr id="10" name="TextBox 9"/>
          <p:cNvSpPr txBox="1"/>
          <p:nvPr/>
        </p:nvSpPr>
        <p:spPr>
          <a:xfrm>
            <a:off x="457200" y="1225392"/>
            <a:ext cx="3009899" cy="830997"/>
          </a:xfrm>
          <a:prstGeom prst="rect">
            <a:avLst/>
          </a:prstGeom>
          <a:noFill/>
        </p:spPr>
        <p:txBody>
          <a:bodyPr wrap="square" rtlCol="0">
            <a:spAutoFit/>
          </a:bodyPr>
          <a:lstStyle/>
          <a:p>
            <a:r>
              <a:rPr lang="ru-RU" sz="1600" dirty="0" smtClean="0"/>
              <a:t>По степени внезапности:</a:t>
            </a:r>
          </a:p>
          <a:p>
            <a:r>
              <a:rPr lang="ru-RU" sz="1600" dirty="0" smtClean="0"/>
              <a:t>Внезапные (непрогнозируемые)</a:t>
            </a:r>
          </a:p>
          <a:p>
            <a:r>
              <a:rPr lang="ru-RU" sz="1600" dirty="0" smtClean="0"/>
              <a:t>Ожидаемые (прогнозируемые)</a:t>
            </a:r>
            <a:endParaRPr lang="ru-RU" sz="1600" dirty="0"/>
          </a:p>
        </p:txBody>
      </p:sp>
      <p:sp>
        <p:nvSpPr>
          <p:cNvPr id="11" name="TextBox 10"/>
          <p:cNvSpPr txBox="1"/>
          <p:nvPr/>
        </p:nvSpPr>
        <p:spPr>
          <a:xfrm>
            <a:off x="4391025" y="1231583"/>
            <a:ext cx="3009899" cy="1323439"/>
          </a:xfrm>
          <a:prstGeom prst="rect">
            <a:avLst/>
          </a:prstGeom>
          <a:noFill/>
        </p:spPr>
        <p:txBody>
          <a:bodyPr wrap="square" rtlCol="0">
            <a:spAutoFit/>
          </a:bodyPr>
          <a:lstStyle/>
          <a:p>
            <a:r>
              <a:rPr lang="ru-RU" sz="1600" dirty="0" smtClean="0"/>
              <a:t>По скорости распространения:</a:t>
            </a:r>
          </a:p>
          <a:p>
            <a:r>
              <a:rPr lang="ru-RU" sz="1600" dirty="0" smtClean="0"/>
              <a:t>Взрывные</a:t>
            </a:r>
          </a:p>
          <a:p>
            <a:r>
              <a:rPr lang="ru-RU" sz="1600" dirty="0" smtClean="0"/>
              <a:t>Стремительные</a:t>
            </a:r>
          </a:p>
          <a:p>
            <a:r>
              <a:rPr lang="ru-RU" sz="1600" dirty="0" smtClean="0"/>
              <a:t>Скоротечные</a:t>
            </a:r>
          </a:p>
          <a:p>
            <a:r>
              <a:rPr lang="ru-RU" sz="1600" dirty="0" smtClean="0"/>
              <a:t>Плавные</a:t>
            </a:r>
          </a:p>
        </p:txBody>
      </p:sp>
      <p:sp>
        <p:nvSpPr>
          <p:cNvPr id="12" name="TextBox 11"/>
          <p:cNvSpPr txBox="1"/>
          <p:nvPr/>
        </p:nvSpPr>
        <p:spPr>
          <a:xfrm>
            <a:off x="8010525" y="1231583"/>
            <a:ext cx="3143250" cy="830997"/>
          </a:xfrm>
          <a:prstGeom prst="rect">
            <a:avLst/>
          </a:prstGeom>
          <a:noFill/>
        </p:spPr>
        <p:txBody>
          <a:bodyPr wrap="square" rtlCol="0">
            <a:spAutoFit/>
          </a:bodyPr>
          <a:lstStyle/>
          <a:p>
            <a:r>
              <a:rPr lang="ru-RU" sz="1600" dirty="0" smtClean="0"/>
              <a:t>По продолжительности действия:</a:t>
            </a:r>
          </a:p>
          <a:p>
            <a:r>
              <a:rPr lang="ru-RU" sz="1600" dirty="0" smtClean="0"/>
              <a:t>Кратковременные</a:t>
            </a:r>
          </a:p>
          <a:p>
            <a:r>
              <a:rPr lang="ru-RU" sz="1600" dirty="0" smtClean="0"/>
              <a:t>Затяжные</a:t>
            </a:r>
            <a:endParaRPr lang="ru-RU" sz="1600" dirty="0"/>
          </a:p>
        </p:txBody>
      </p:sp>
      <p:sp>
        <p:nvSpPr>
          <p:cNvPr id="13" name="TextBox 12"/>
          <p:cNvSpPr txBox="1"/>
          <p:nvPr/>
        </p:nvSpPr>
        <p:spPr>
          <a:xfrm>
            <a:off x="457199" y="3158967"/>
            <a:ext cx="3190876" cy="830997"/>
          </a:xfrm>
          <a:prstGeom prst="rect">
            <a:avLst/>
          </a:prstGeom>
          <a:noFill/>
        </p:spPr>
        <p:txBody>
          <a:bodyPr wrap="square" rtlCol="0">
            <a:spAutoFit/>
          </a:bodyPr>
          <a:lstStyle/>
          <a:p>
            <a:r>
              <a:rPr lang="ru-RU" sz="1600" dirty="0" smtClean="0"/>
              <a:t>По возможности предотвращения:</a:t>
            </a:r>
          </a:p>
          <a:p>
            <a:r>
              <a:rPr lang="ru-RU" sz="1600" dirty="0" smtClean="0"/>
              <a:t>Неизбежные</a:t>
            </a:r>
          </a:p>
          <a:p>
            <a:r>
              <a:rPr lang="ru-RU" sz="1600" dirty="0" smtClean="0"/>
              <a:t>Предотвращаемые</a:t>
            </a:r>
            <a:endParaRPr lang="ru-RU" sz="1600" dirty="0"/>
          </a:p>
        </p:txBody>
      </p:sp>
      <p:sp>
        <p:nvSpPr>
          <p:cNvPr id="14" name="TextBox 13"/>
          <p:cNvSpPr txBox="1"/>
          <p:nvPr/>
        </p:nvSpPr>
        <p:spPr>
          <a:xfrm>
            <a:off x="4300535" y="3158967"/>
            <a:ext cx="3462340" cy="830997"/>
          </a:xfrm>
          <a:prstGeom prst="rect">
            <a:avLst/>
          </a:prstGeom>
          <a:noFill/>
        </p:spPr>
        <p:txBody>
          <a:bodyPr wrap="square" rtlCol="0">
            <a:spAutoFit/>
          </a:bodyPr>
          <a:lstStyle/>
          <a:p>
            <a:r>
              <a:rPr lang="ru-RU" sz="1600" dirty="0" smtClean="0"/>
              <a:t>По причине возникновения:</a:t>
            </a:r>
          </a:p>
          <a:p>
            <a:r>
              <a:rPr lang="ru-RU" sz="1600" dirty="0" smtClean="0"/>
              <a:t>Преднамеренные (умышленные)</a:t>
            </a:r>
          </a:p>
          <a:p>
            <a:r>
              <a:rPr lang="ru-RU" sz="1600" dirty="0" smtClean="0"/>
              <a:t>Непреднамеренные (неумышленные)</a:t>
            </a:r>
            <a:endParaRPr lang="ru-RU" sz="1600" dirty="0"/>
          </a:p>
        </p:txBody>
      </p:sp>
      <p:sp>
        <p:nvSpPr>
          <p:cNvPr id="15" name="TextBox 14"/>
          <p:cNvSpPr txBox="1"/>
          <p:nvPr/>
        </p:nvSpPr>
        <p:spPr>
          <a:xfrm>
            <a:off x="8010525" y="3184209"/>
            <a:ext cx="3462340" cy="2062103"/>
          </a:xfrm>
          <a:prstGeom prst="rect">
            <a:avLst/>
          </a:prstGeom>
          <a:noFill/>
        </p:spPr>
        <p:txBody>
          <a:bodyPr wrap="square" rtlCol="0">
            <a:spAutoFit/>
          </a:bodyPr>
          <a:lstStyle/>
          <a:p>
            <a:r>
              <a:rPr lang="ru-RU" sz="1600" dirty="0" smtClean="0"/>
              <a:t>По ведомственной принадлежности:</a:t>
            </a:r>
          </a:p>
          <a:p>
            <a:r>
              <a:rPr lang="ru-RU" sz="1600" dirty="0" smtClean="0"/>
              <a:t>Промышленные</a:t>
            </a:r>
          </a:p>
          <a:p>
            <a:r>
              <a:rPr lang="ru-RU" sz="1600" dirty="0" smtClean="0"/>
              <a:t>Строительные</a:t>
            </a:r>
          </a:p>
          <a:p>
            <a:r>
              <a:rPr lang="ru-RU" sz="1600" dirty="0" smtClean="0"/>
              <a:t>Транспортные</a:t>
            </a:r>
          </a:p>
          <a:p>
            <a:r>
              <a:rPr lang="ru-RU" sz="1600" dirty="0" smtClean="0"/>
              <a:t>Сельскохозяйственные</a:t>
            </a:r>
          </a:p>
          <a:p>
            <a:r>
              <a:rPr lang="ru-RU" sz="1600" dirty="0" smtClean="0"/>
              <a:t>Жилищно-коммунальные</a:t>
            </a:r>
          </a:p>
          <a:p>
            <a:r>
              <a:rPr lang="ru-RU" sz="1600" dirty="0" smtClean="0"/>
              <a:t>Лесного хозяйства и т.д.</a:t>
            </a:r>
          </a:p>
          <a:p>
            <a:endParaRPr lang="ru-RU" sz="1600" dirty="0"/>
          </a:p>
        </p:txBody>
      </p:sp>
    </p:spTree>
    <p:extLst>
      <p:ext uri="{BB962C8B-B14F-4D97-AF65-F5344CB8AC3E}">
        <p14:creationId xmlns:p14="http://schemas.microsoft.com/office/powerpoint/2010/main" val="1369033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 xmlns:a16="http://schemas.microsoft.com/office/drawing/2014/main" id="{848DBCDC-2048-4023-9FD0-9EB52393AAFF}"/>
              </a:ext>
            </a:extLst>
          </p:cNvPr>
          <p:cNvSpPr>
            <a:spLocks noGrp="1"/>
          </p:cNvSpPr>
          <p:nvPr>
            <p:ph type="sldNum" sz="quarter" idx="12"/>
          </p:nvPr>
        </p:nvSpPr>
        <p:spPr>
          <a:xfrm>
            <a:off x="11186982" y="6328103"/>
            <a:ext cx="683339" cy="365125"/>
          </a:xfrm>
        </p:spPr>
        <p:txBody>
          <a:bodyPr/>
          <a:lstStyle/>
          <a:p>
            <a:fld id="{23C6FC43-AA9D-4670-935D-7F293A124DBF}" type="slidenum">
              <a:rPr lang="ru-RU" sz="2400" smtClean="0">
                <a:solidFill>
                  <a:schemeClr val="tx1"/>
                </a:solidFill>
                <a:latin typeface="Times New Roman" panose="02020603050405020304" pitchFamily="18" charset="0"/>
                <a:cs typeface="Times New Roman" panose="02020603050405020304" pitchFamily="18" charset="0"/>
              </a:rPr>
              <a:t>7</a:t>
            </a:fld>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14425" y="-80723"/>
            <a:ext cx="2867026" cy="523220"/>
          </a:xfrm>
          <a:prstGeom prst="rect">
            <a:avLst/>
          </a:prstGeom>
          <a:noFill/>
        </p:spPr>
        <p:txBody>
          <a:bodyPr wrap="square" rtlCol="0">
            <a:spAutoFit/>
          </a:bodyPr>
          <a:lstStyle/>
          <a:p>
            <a:r>
              <a:rPr lang="ru-RU" sz="2800" dirty="0" smtClean="0"/>
              <a:t>Ликвидация ЧС</a:t>
            </a:r>
            <a:endParaRPr lang="ru-RU" sz="2800" dirty="0"/>
          </a:p>
        </p:txBody>
      </p:sp>
      <p:sp>
        <p:nvSpPr>
          <p:cNvPr id="4" name="TextBox 3"/>
          <p:cNvSpPr txBox="1"/>
          <p:nvPr/>
        </p:nvSpPr>
        <p:spPr>
          <a:xfrm>
            <a:off x="176213" y="442497"/>
            <a:ext cx="4743450" cy="3139321"/>
          </a:xfrm>
          <a:prstGeom prst="rect">
            <a:avLst/>
          </a:prstGeom>
          <a:noFill/>
        </p:spPr>
        <p:txBody>
          <a:bodyPr wrap="square" rtlCol="0">
            <a:spAutoFit/>
          </a:bodyPr>
          <a:lstStyle/>
          <a:p>
            <a:pPr algn="just"/>
            <a:r>
              <a:rPr lang="ru-RU" b="1" dirty="0" smtClean="0"/>
              <a:t>	Ликвидация </a:t>
            </a:r>
            <a:r>
              <a:rPr lang="ru-RU" b="1" dirty="0"/>
              <a:t>чрезвычайных ситуаций </a:t>
            </a:r>
            <a:r>
              <a:rPr lang="ru-RU" dirty="0"/>
              <a:t>- это аварийно-спасательные и другие неотложные работы, проводимые при возникновении чрезвычайных ситуаций и направленные на спасение жизни и сохранение здоровья людей, снижение размеров ущерба окружающей среде и материальных потерь, а также на локализацию зон чрезвычайных ситуаций, прекращение действия характерных для них опасных факторов.</a:t>
            </a:r>
            <a:endParaRPr lang="ru-RU" dirty="0"/>
          </a:p>
        </p:txBody>
      </p:sp>
      <p:sp>
        <p:nvSpPr>
          <p:cNvPr id="16" name="TextBox 15"/>
          <p:cNvSpPr txBox="1"/>
          <p:nvPr/>
        </p:nvSpPr>
        <p:spPr>
          <a:xfrm>
            <a:off x="5791199" y="471070"/>
            <a:ext cx="5457825" cy="5355312"/>
          </a:xfrm>
          <a:prstGeom prst="rect">
            <a:avLst/>
          </a:prstGeom>
          <a:noFill/>
        </p:spPr>
        <p:txBody>
          <a:bodyPr wrap="square" rtlCol="0">
            <a:spAutoFit/>
          </a:bodyPr>
          <a:lstStyle/>
          <a:p>
            <a:r>
              <a:rPr lang="ru-RU" b="1" dirty="0" smtClean="0"/>
              <a:t>	Спасательные </a:t>
            </a:r>
            <a:r>
              <a:rPr lang="ru-RU" b="1" dirty="0"/>
              <a:t>и другие неотложные работ в очагах поражения включают:</a:t>
            </a:r>
          </a:p>
          <a:p>
            <a:pPr marL="285750" indent="-285750">
              <a:buFont typeface="Arial" pitchFamily="34" charset="0"/>
              <a:buChar char="•"/>
            </a:pPr>
            <a:r>
              <a:rPr lang="ru-RU" dirty="0" smtClean="0"/>
              <a:t>разведку </a:t>
            </a:r>
            <a:r>
              <a:rPr lang="ru-RU" dirty="0"/>
              <a:t>очага поражения, в результате которой получают ис­тинные данные о сложившейся обстановке;</a:t>
            </a:r>
          </a:p>
          <a:p>
            <a:pPr marL="285750" indent="-285750">
              <a:buFont typeface="Arial" pitchFamily="34" charset="0"/>
              <a:buChar char="•"/>
            </a:pPr>
            <a:r>
              <a:rPr lang="ru-RU" dirty="0" smtClean="0"/>
              <a:t>локализацию </a:t>
            </a:r>
            <a:r>
              <a:rPr lang="ru-RU" dirty="0"/>
              <a:t>и тушение пожаров, спасение людей из горящих зданий;</a:t>
            </a:r>
          </a:p>
          <a:p>
            <a:pPr marL="285750" indent="-285750">
              <a:buFont typeface="Arial" pitchFamily="34" charset="0"/>
              <a:buChar char="•"/>
            </a:pPr>
            <a:r>
              <a:rPr lang="ru-RU" dirty="0" smtClean="0"/>
              <a:t>розыск </a:t>
            </a:r>
            <a:r>
              <a:rPr lang="ru-RU" dirty="0"/>
              <a:t>и вскрытие заваленных защитных сооружений, розыск и извлечение из завалов пострадавших;</a:t>
            </a:r>
          </a:p>
          <a:p>
            <a:pPr marL="285750" indent="-285750">
              <a:buFont typeface="Arial" pitchFamily="34" charset="0"/>
              <a:buChar char="•"/>
            </a:pPr>
            <a:r>
              <a:rPr lang="ru-RU" dirty="0" smtClean="0"/>
              <a:t>оказание </a:t>
            </a:r>
            <a:r>
              <a:rPr lang="ru-RU" dirty="0"/>
              <a:t>пострадавшим медицинской помощи, эвакуацию пораженных в медицинские учреждения, эвакуацию населению из зон возможного катастрофического</a:t>
            </a:r>
          </a:p>
          <a:p>
            <a:pPr marL="285750" indent="-285750">
              <a:buFont typeface="Arial" pitchFamily="34" charset="0"/>
              <a:buChar char="•"/>
            </a:pPr>
            <a:r>
              <a:rPr lang="ru-RU" dirty="0" smtClean="0"/>
              <a:t>санитарную </a:t>
            </a:r>
            <a:r>
              <a:rPr lang="ru-RU" dirty="0"/>
              <a:t>обработку людей, обеззараживание транспорта, технических систем, зданий, сооружений и промышленных объектов;</a:t>
            </a:r>
          </a:p>
          <a:p>
            <a:pPr marL="285750" indent="-285750">
              <a:buFont typeface="Arial" pitchFamily="34" charset="0"/>
              <a:buChar char="•"/>
            </a:pPr>
            <a:r>
              <a:rPr lang="ru-RU" dirty="0" smtClean="0"/>
              <a:t>неотложные </a:t>
            </a:r>
            <a:r>
              <a:rPr lang="ru-RU" dirty="0"/>
              <a:t>аварийно-восстановительные работы на промыш­ленных объектах.</a:t>
            </a:r>
          </a:p>
        </p:txBody>
      </p:sp>
      <p:pic>
        <p:nvPicPr>
          <p:cNvPr id="4098" name="Picture 2"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 y="3581818"/>
            <a:ext cx="5243513" cy="327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798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 xmlns:a16="http://schemas.microsoft.com/office/drawing/2014/main" id="{848DBCDC-2048-4023-9FD0-9EB52393AAFF}"/>
              </a:ext>
            </a:extLst>
          </p:cNvPr>
          <p:cNvSpPr>
            <a:spLocks noGrp="1"/>
          </p:cNvSpPr>
          <p:nvPr>
            <p:ph type="sldNum" sz="quarter" idx="12"/>
          </p:nvPr>
        </p:nvSpPr>
        <p:spPr>
          <a:xfrm>
            <a:off x="11186982" y="6328103"/>
            <a:ext cx="683339" cy="365125"/>
          </a:xfrm>
        </p:spPr>
        <p:txBody>
          <a:bodyPr/>
          <a:lstStyle/>
          <a:p>
            <a:fld id="{23C6FC43-AA9D-4670-935D-7F293A124DBF}" type="slidenum">
              <a:rPr lang="ru-RU" sz="2400" smtClean="0">
                <a:solidFill>
                  <a:schemeClr val="tx1"/>
                </a:solidFill>
                <a:latin typeface="Times New Roman" panose="02020603050405020304" pitchFamily="18" charset="0"/>
                <a:cs typeface="Times New Roman" panose="02020603050405020304" pitchFamily="18" charset="0"/>
              </a:rPr>
              <a:t>8</a:t>
            </a:fld>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14324" y="628650"/>
            <a:ext cx="11706225" cy="1354217"/>
          </a:xfrm>
          <a:prstGeom prst="rect">
            <a:avLst/>
          </a:prstGeom>
          <a:noFill/>
        </p:spPr>
        <p:txBody>
          <a:bodyPr wrap="square" rtlCol="0">
            <a:spAutoFit/>
          </a:bodyPr>
          <a:lstStyle/>
          <a:p>
            <a:r>
              <a:rPr lang="ru-RU" dirty="0" smtClean="0"/>
              <a:t>Задание 1 Соотнести чрезвычайную ситуацию к природе возникновения</a:t>
            </a:r>
          </a:p>
          <a:p>
            <a:r>
              <a:rPr lang="ru-RU" sz="1600" dirty="0" smtClean="0"/>
              <a:t>Авария пассажирского поезда, Авиакатастрофа в населенном пункте, Оползень, Резкое изменение погоды в связи с антропогенной деятельностью, Массовое распространение вредителей растений, Лесные пожары, Прорыв платины, Цунами, Кислородный «голод» в городах, Исчезновение видов животных, Пожар на химически опасном объекте, Землетрясение, Пандемия, Массовая гибель животных, Торфяные пожары</a:t>
            </a:r>
            <a:endParaRPr lang="ru-RU" sz="1600" dirty="0"/>
          </a:p>
        </p:txBody>
      </p:sp>
      <p:graphicFrame>
        <p:nvGraphicFramePr>
          <p:cNvPr id="5" name="Таблица 4"/>
          <p:cNvGraphicFramePr>
            <a:graphicFrameLocks noGrp="1"/>
          </p:cNvGraphicFramePr>
          <p:nvPr>
            <p:extLst>
              <p:ext uri="{D42A27DB-BD31-4B8C-83A1-F6EECF244321}">
                <p14:modId xmlns:p14="http://schemas.microsoft.com/office/powerpoint/2010/main" val="3037387109"/>
              </p:ext>
            </p:extLst>
          </p:nvPr>
        </p:nvGraphicFramePr>
        <p:xfrm>
          <a:off x="460375" y="1982867"/>
          <a:ext cx="11341101" cy="741680"/>
        </p:xfrm>
        <a:graphic>
          <a:graphicData uri="http://schemas.openxmlformats.org/drawingml/2006/table">
            <a:tbl>
              <a:tblPr firstRow="1" bandRow="1">
                <a:tableStyleId>{5940675A-B579-460E-94D1-54222C63F5DA}</a:tableStyleId>
              </a:tblPr>
              <a:tblGrid>
                <a:gridCol w="3780367"/>
                <a:gridCol w="3780367"/>
                <a:gridCol w="3780367"/>
              </a:tblGrid>
              <a:tr h="370840">
                <a:tc>
                  <a:txBody>
                    <a:bodyPr/>
                    <a:lstStyle/>
                    <a:p>
                      <a:pPr algn="ctr"/>
                      <a:r>
                        <a:rPr lang="ru-RU" dirty="0" smtClean="0"/>
                        <a:t>Природные</a:t>
                      </a:r>
                      <a:endParaRPr lang="ru-RU" dirty="0"/>
                    </a:p>
                  </a:txBody>
                  <a:tcPr/>
                </a:tc>
                <a:tc>
                  <a:txBody>
                    <a:bodyPr/>
                    <a:lstStyle/>
                    <a:p>
                      <a:pPr algn="ctr"/>
                      <a:r>
                        <a:rPr lang="ru-RU" dirty="0" smtClean="0"/>
                        <a:t>Техногенные</a:t>
                      </a:r>
                      <a:endParaRPr lang="ru-RU" dirty="0"/>
                    </a:p>
                  </a:txBody>
                  <a:tcPr/>
                </a:tc>
                <a:tc>
                  <a:txBody>
                    <a:bodyPr/>
                    <a:lstStyle/>
                    <a:p>
                      <a:pPr algn="ctr"/>
                      <a:r>
                        <a:rPr lang="ru-RU" dirty="0" smtClean="0"/>
                        <a:t>Экологические</a:t>
                      </a:r>
                      <a:endParaRPr lang="ru-RU" dirty="0"/>
                    </a:p>
                  </a:txBody>
                  <a:tcPr/>
                </a:tc>
              </a:tr>
              <a:tr h="370840">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
        <p:nvSpPr>
          <p:cNvPr id="7" name="TextBox 6"/>
          <p:cNvSpPr txBox="1"/>
          <p:nvPr/>
        </p:nvSpPr>
        <p:spPr>
          <a:xfrm>
            <a:off x="314323" y="2943225"/>
            <a:ext cx="11706225" cy="2585323"/>
          </a:xfrm>
          <a:prstGeom prst="rect">
            <a:avLst/>
          </a:prstGeom>
          <a:noFill/>
        </p:spPr>
        <p:txBody>
          <a:bodyPr wrap="square" rtlCol="0">
            <a:spAutoFit/>
          </a:bodyPr>
          <a:lstStyle/>
          <a:p>
            <a:r>
              <a:rPr lang="ru-RU" dirty="0" smtClean="0"/>
              <a:t>Задание 2 По описанию ЧС определить характер ЧС по масштабу</a:t>
            </a:r>
          </a:p>
          <a:p>
            <a:pPr marL="342900" indent="-342900" algn="just">
              <a:buAutoNum type="arabicParenR"/>
            </a:pPr>
            <a:r>
              <a:rPr lang="ru-RU" sz="1600" dirty="0" smtClean="0"/>
              <a:t>Тайфун «</a:t>
            </a:r>
            <a:r>
              <a:rPr lang="ru-RU" sz="1600" dirty="0" err="1" smtClean="0"/>
              <a:t>Хинамор</a:t>
            </a:r>
            <a:r>
              <a:rPr lang="ru-RU" sz="1600" dirty="0" smtClean="0"/>
              <a:t>»</a:t>
            </a:r>
            <a:r>
              <a:rPr lang="ru-RU" sz="1600" dirty="0"/>
              <a:t> в Приморском крае, который пришел в регион </a:t>
            </a:r>
            <a:r>
              <a:rPr lang="ru-RU" sz="1600" dirty="0" smtClean="0"/>
              <a:t>вечером 4 сентября. </a:t>
            </a:r>
            <a:r>
              <a:rPr lang="ru-RU" sz="1600" dirty="0"/>
              <a:t>Вызванные им ливни </a:t>
            </a:r>
            <a:r>
              <a:rPr lang="ru-RU" sz="1600" dirty="0" smtClean="0"/>
              <a:t>подтопили</a:t>
            </a:r>
            <a:r>
              <a:rPr lang="ru-RU" sz="1600" dirty="0"/>
              <a:t> 991 дом, 1072 приусадебных участка, повредили 34 моста. </a:t>
            </a:r>
            <a:r>
              <a:rPr lang="ru-RU" sz="1600" dirty="0" smtClean="0"/>
              <a:t>Жертвами</a:t>
            </a:r>
            <a:r>
              <a:rPr lang="ru-RU" sz="1600" dirty="0"/>
              <a:t> стихии стали три человека. По предварительной оценке, ущерб от непогоды превышает три миллиарда рублей</a:t>
            </a:r>
            <a:r>
              <a:rPr lang="ru-RU" sz="1600" dirty="0" smtClean="0"/>
              <a:t>.</a:t>
            </a:r>
          </a:p>
          <a:p>
            <a:pPr marL="342900" indent="-342900" algn="just">
              <a:buAutoNum type="arabicParenR"/>
            </a:pPr>
            <a:r>
              <a:rPr lang="ru-RU" sz="1600" dirty="0" smtClean="0"/>
              <a:t>Авария на водоводе , приведшая к отключению потребителей от услуг водоснабжения в селе </a:t>
            </a:r>
            <a:r>
              <a:rPr lang="ru-RU" sz="1600" dirty="0" err="1" smtClean="0"/>
              <a:t>Гвоздево</a:t>
            </a:r>
            <a:r>
              <a:rPr lang="ru-RU" sz="1600" dirty="0" smtClean="0"/>
              <a:t> </a:t>
            </a:r>
            <a:r>
              <a:rPr lang="ru-RU" sz="1600" dirty="0" err="1" smtClean="0"/>
              <a:t>Хасанского</a:t>
            </a:r>
            <a:r>
              <a:rPr lang="ru-RU" sz="1600" dirty="0" smtClean="0"/>
              <a:t> муниципального округа Приморского края</a:t>
            </a:r>
          </a:p>
          <a:p>
            <a:pPr marL="342900" indent="-342900" algn="just">
              <a:buAutoNum type="arabicParenR"/>
            </a:pPr>
            <a:r>
              <a:rPr lang="ru-RU" sz="1600" dirty="0" smtClean="0"/>
              <a:t>Паводки на территории Хабаровского края и ЕАО привели к подтоплению 700 участков и нанесли ущерб в размере более 1 млрд руб.</a:t>
            </a:r>
          </a:p>
          <a:p>
            <a:pPr algn="just"/>
            <a:endParaRPr lang="ru-RU" sz="1600" dirty="0" smtClean="0"/>
          </a:p>
          <a:p>
            <a:pPr marL="342900" indent="-342900" algn="just">
              <a:buAutoNum type="arabicParenR"/>
            </a:pPr>
            <a:endParaRPr lang="ru-RU" sz="1600" dirty="0"/>
          </a:p>
        </p:txBody>
      </p:sp>
    </p:spTree>
    <p:extLst>
      <p:ext uri="{BB962C8B-B14F-4D97-AF65-F5344CB8AC3E}">
        <p14:creationId xmlns:p14="http://schemas.microsoft.com/office/powerpoint/2010/main" val="41887208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8336</TotalTime>
  <Words>594</Words>
  <Application>Microsoft Office PowerPoint</Application>
  <PresentationFormat>Произвольный</PresentationFormat>
  <Paragraphs>112</Paragraphs>
  <Slides>8</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NewsPrint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Антушевич Антон Александрович</dc:creator>
  <cp:lastModifiedBy>Зязя Александр Владимирович</cp:lastModifiedBy>
  <cp:revision>247</cp:revision>
  <dcterms:created xsi:type="dcterms:W3CDTF">2020-12-10T13:12:47Z</dcterms:created>
  <dcterms:modified xsi:type="dcterms:W3CDTF">2024-08-03T03:57:52Z</dcterms:modified>
</cp:coreProperties>
</file>