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6" r:id="rId2"/>
    <p:sldId id="260" r:id="rId3"/>
    <p:sldId id="261" r:id="rId4"/>
    <p:sldId id="262" r:id="rId5"/>
    <p:sldId id="263" r:id="rId6"/>
    <p:sldId id="264" r:id="rId7"/>
    <p:sldId id="266" r:id="rId8"/>
    <p:sldId id="265" r:id="rId9"/>
    <p:sldId id="267" r:id="rId10"/>
    <p:sldId id="269" r:id="rId11"/>
    <p:sldId id="270" r:id="rId12"/>
    <p:sldId id="271" r:id="rId13"/>
    <p:sldId id="272" r:id="rId14"/>
    <p:sldId id="273" r:id="rId15"/>
    <p:sldId id="274" r:id="rId16"/>
    <p:sldId id="275" r:id="rId17"/>
    <p:sldId id="276" r:id="rId18"/>
    <p:sldId id="277" r:id="rId19"/>
    <p:sldId id="278" r:id="rId20"/>
    <p:sldId id="279" r:id="rId21"/>
    <p:sldId id="268" r:id="rId22"/>
    <p:sldId id="280" r:id="rId23"/>
    <p:sldId id="281" r:id="rId24"/>
    <p:sldId id="283" r:id="rId25"/>
    <p:sldId id="282" r:id="rId26"/>
    <p:sldId id="284" r:id="rId27"/>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5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008000"/>
    <a:srgbClr val="CCFFCC"/>
    <a:srgbClr val="CCCC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p:scale>
          <a:sx n="76" d="100"/>
          <a:sy n="76" d="100"/>
        </p:scale>
        <p:origin x="-1206" y="-348"/>
      </p:cViewPr>
      <p:guideLst>
        <p:guide orient="horz" pos="1620"/>
        <p:guide pos="285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D652B2-8C6E-419B-8E93-813F678ADC08}" type="datetimeFigureOut">
              <a:rPr lang="ru-RU" smtClean="0"/>
              <a:t>11.10.2024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C6DC3D-C717-495C-B489-C044A339A551}" type="slidenum">
              <a:rPr lang="ru-RU" smtClean="0"/>
              <a:t>‹#›</a:t>
            </a:fld>
            <a:endParaRPr lang="ru-RU"/>
          </a:p>
        </p:txBody>
      </p:sp>
    </p:spTree>
    <p:extLst>
      <p:ext uri="{BB962C8B-B14F-4D97-AF65-F5344CB8AC3E}">
        <p14:creationId xmlns:p14="http://schemas.microsoft.com/office/powerpoint/2010/main" val="2178452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мещающий образ слайда 1"/>
          <p:cNvSpPr>
            <a:spLocks noGrp="1" noRot="1" noChangeAspect="1"/>
          </p:cNvSpPr>
          <p:nvPr>
            <p:ph type="sldImg" idx="2"/>
          </p:nvPr>
        </p:nvSpPr>
        <p:spPr>
          <a:xfrm>
            <a:off x="685800" y="1143000"/>
            <a:ext cx="5486400" cy="3086100"/>
          </a:xfrm>
        </p:spPr>
      </p:sp>
      <p:sp>
        <p:nvSpPr>
          <p:cNvPr id="3" name="Замещающий текст 2"/>
          <p:cNvSpPr>
            <a:spLocks noGrp="1"/>
          </p:cNvSpPr>
          <p:nvPr>
            <p:ph type="body" idx="3"/>
          </p:nvPr>
        </p:nvSpPr>
        <p:spPr/>
        <p:txBody>
          <a:bodyPr/>
          <a:lstStyle/>
          <a:p>
            <a:endParaRPr lang="ru-RU"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мещающий образ слайда 1"/>
          <p:cNvSpPr>
            <a:spLocks noGrp="1" noRot="1" noChangeAspect="1"/>
          </p:cNvSpPr>
          <p:nvPr>
            <p:ph type="sldImg" idx="2"/>
          </p:nvPr>
        </p:nvSpPr>
        <p:spPr>
          <a:xfrm>
            <a:off x="685800" y="1143000"/>
            <a:ext cx="5486400" cy="3086100"/>
          </a:xfrm>
        </p:spPr>
      </p:sp>
      <p:sp>
        <p:nvSpPr>
          <p:cNvPr id="3" name="Замещающий текст 2"/>
          <p:cNvSpPr>
            <a:spLocks noGrp="1"/>
          </p:cNvSpPr>
          <p:nvPr>
            <p:ph type="body" idx="3"/>
          </p:nvPr>
        </p:nvSpPr>
        <p:spPr/>
        <p:txBody>
          <a:bodyPr/>
          <a:lstStyle/>
          <a:p>
            <a:endParaRPr lang="ru-RU"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мещающий образ слайда 1"/>
          <p:cNvSpPr>
            <a:spLocks noGrp="1" noRot="1" noChangeAspect="1"/>
          </p:cNvSpPr>
          <p:nvPr>
            <p:ph type="sldImg" idx="2"/>
          </p:nvPr>
        </p:nvSpPr>
        <p:spPr>
          <a:xfrm>
            <a:off x="685800" y="1143000"/>
            <a:ext cx="5486400" cy="3086100"/>
          </a:xfrm>
        </p:spPr>
      </p:sp>
      <p:sp>
        <p:nvSpPr>
          <p:cNvPr id="3" name="Замещающий текст 2"/>
          <p:cNvSpPr>
            <a:spLocks noGrp="1"/>
          </p:cNvSpPr>
          <p:nvPr>
            <p:ph type="body" idx="3"/>
          </p:nvPr>
        </p:nvSpPr>
        <p:spPr/>
        <p:txBody>
          <a:bodyPr/>
          <a:lstStyle/>
          <a:p>
            <a:endParaRPr lang="ru-RU"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19"/>
            <a:ext cx="7772400" cy="110251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3863815-ACB1-462D-9553-E325180992FB}" type="datetimeFigureOut">
              <a:rPr lang="ru-RU" smtClean="0"/>
              <a:t>11.10.2024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D951727-0EEF-4920-BB2E-757644265576}"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3863815-ACB1-462D-9553-E325180992FB}" type="datetimeFigureOut">
              <a:rPr lang="ru-RU" smtClean="0"/>
              <a:t>11.10.2024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D951727-0EEF-4920-BB2E-757644265576}"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79"/>
            <a:ext cx="2057400" cy="4388644"/>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05979"/>
            <a:ext cx="6019800" cy="43886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3863815-ACB1-462D-9553-E325180992FB}" type="datetimeFigureOut">
              <a:rPr lang="ru-RU" smtClean="0"/>
              <a:t>11.10.2024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D951727-0EEF-4920-BB2E-757644265576}"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Заголовок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Текст 2"/>
          <p:cNvSpPr>
            <a:spLocks noGrp="1"/>
          </p:cNvSpPr>
          <p:nvPr>
            <p:ph type="body"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3863815-ACB1-462D-9553-E325180992FB}" type="datetimeFigureOut">
              <a:rPr lang="ru-RU" smtClean="0"/>
              <a:t>11.10.2024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D951727-0EEF-4920-BB2E-757644265576}"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3863815-ACB1-462D-9553-E325180992FB}" type="datetimeFigureOut">
              <a:rPr lang="ru-RU" smtClean="0"/>
              <a:t>11.10.2024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D951727-0EEF-4920-BB2E-757644265576}"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3863815-ACB1-462D-9553-E325180992FB}" type="datetimeFigureOut">
              <a:rPr lang="ru-RU" smtClean="0"/>
              <a:t>11.10.2024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D951727-0EEF-4920-BB2E-757644265576}"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3863815-ACB1-462D-9553-E325180992FB}" type="datetimeFigureOut">
              <a:rPr lang="ru-RU" smtClean="0"/>
              <a:t>11.10.2024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D951727-0EEF-4920-BB2E-757644265576}"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3863815-ACB1-462D-9553-E325180992FB}" type="datetimeFigureOut">
              <a:rPr lang="ru-RU" smtClean="0"/>
              <a:t>11.10.2024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D951727-0EEF-4920-BB2E-757644265576}"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3863815-ACB1-462D-9553-E325180992FB}" type="datetimeFigureOut">
              <a:rPr lang="ru-RU" smtClean="0"/>
              <a:t>11.10.2024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D951727-0EEF-4920-BB2E-757644265576}"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3863815-ACB1-462D-9553-E325180992FB}" type="datetimeFigureOut">
              <a:rPr lang="ru-RU" smtClean="0"/>
              <a:t>11.10.2024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D951727-0EEF-4920-BB2E-757644265576}"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7"/>
            <a:ext cx="3008313" cy="871538"/>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3863815-ACB1-462D-9553-E325180992FB}" type="datetimeFigureOut">
              <a:rPr lang="ru-RU" smtClean="0"/>
              <a:t>11.10.2024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D951727-0EEF-4920-BB2E-757644265576}"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3863815-ACB1-462D-9553-E325180992FB}" type="datetimeFigureOut">
              <a:rPr lang="ru-RU" smtClean="0"/>
              <a:t>11.10.2024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D951727-0EEF-4920-BB2E-757644265576}"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50000"/>
            <a:lum/>
          </a:blip>
          <a:srcRect/>
          <a:stretch>
            <a:fillRect l="-3000" r="-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3863815-ACB1-462D-9553-E325180992FB}" type="datetimeFigureOut">
              <a:rPr lang="ru-RU" smtClean="0"/>
              <a:t>11.10.2024</a:t>
            </a:fld>
            <a:endParaRPr lang="ru-RU"/>
          </a:p>
        </p:txBody>
      </p:sp>
      <p:sp>
        <p:nvSpPr>
          <p:cNvPr id="5" name="Нижний колонтитул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D951727-0EEF-4920-BB2E-757644265576}"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Рамка 3"/>
          <p:cNvSpPr/>
          <p:nvPr/>
        </p:nvSpPr>
        <p:spPr>
          <a:xfrm>
            <a:off x="0" y="0"/>
            <a:ext cx="9144000" cy="5143500"/>
          </a:xfrm>
          <a:prstGeom prst="frame">
            <a:avLst>
              <a:gd name="adj1" fmla="val 239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pic>
        <p:nvPicPr>
          <p:cNvPr id="2" name="Изображение 1"/>
          <p:cNvPicPr/>
          <p:nvPr/>
        </p:nvPicPr>
        <p:blipFill>
          <a:blip r:embed="rId2"/>
          <a:srcRect l="2890" r="7272"/>
        </p:blipFill>
        <p:spPr>
          <a:xfrm>
            <a:off x="151130" y="133826"/>
            <a:ext cx="8803640" cy="4906328"/>
          </a:xfrm>
          <a:prstGeom prst="rect">
            <a:avLst/>
          </a:prstGeom>
        </p:spPr>
      </p:pic>
      <p:sp>
        <p:nvSpPr>
          <p:cNvPr id="3" name="Текстовое поле 2"/>
          <p:cNvSpPr txBox="1"/>
          <p:nvPr/>
        </p:nvSpPr>
        <p:spPr>
          <a:xfrm>
            <a:off x="176531" y="87630"/>
            <a:ext cx="8750935" cy="830997"/>
          </a:xfrm>
          <a:prstGeom prst="rect">
            <a:avLst/>
          </a:prstGeom>
        </p:spPr>
        <p:txBody>
          <a:bodyPr wrap="square">
            <a:spAutoFit/>
          </a:bodyPr>
          <a:lstStyle/>
          <a:p>
            <a:pPr algn="l" defTabSz="266700"/>
            <a:r>
              <a:rPr lang="ru-RU" sz="2400" b="1">
                <a:solidFill>
                  <a:srgbClr val="FF0000"/>
                </a:solidFill>
                <a:latin typeface="Times New Roman" panose="02020603050405020304"/>
                <a:ea typeface="SimSun" panose="02010600030101010101" pitchFamily="2" charset="-122"/>
              </a:rPr>
              <a:t>Тема 5. </a:t>
            </a:r>
            <a:r>
              <a:rPr sz="2400" b="1">
                <a:solidFill>
                  <a:srgbClr val="FF0000"/>
                </a:solidFill>
                <a:latin typeface="Times New Roman" panose="02020603050405020304"/>
                <a:ea typeface="SimSun" panose="02010600030101010101" pitchFamily="2" charset="-122"/>
              </a:rPr>
              <a:t>Вооруженные Силы Российской Федерации – защита</a:t>
            </a:r>
          </a:p>
          <a:p>
            <a:pPr algn="l" defTabSz="266700"/>
            <a:r>
              <a:rPr sz="2400" b="1">
                <a:solidFill>
                  <a:srgbClr val="FF0000"/>
                </a:solidFill>
                <a:latin typeface="Times New Roman" panose="02020603050405020304"/>
                <a:ea typeface="SimSun" panose="02010600030101010101" pitchFamily="2" charset="-122"/>
              </a:rPr>
              <a:t> </a:t>
            </a:r>
            <a:r>
              <a:rPr lang="ru-RU" sz="2400" b="1">
                <a:solidFill>
                  <a:srgbClr val="FF0000"/>
                </a:solidFill>
                <a:latin typeface="Times New Roman" panose="02020603050405020304"/>
                <a:ea typeface="SimSun" panose="02010600030101010101" pitchFamily="2" charset="-122"/>
              </a:rPr>
              <a:t>            </a:t>
            </a:r>
            <a:r>
              <a:rPr sz="2400" b="1">
                <a:solidFill>
                  <a:srgbClr val="FF0000"/>
                </a:solidFill>
                <a:latin typeface="Times New Roman" panose="02020603050405020304"/>
                <a:ea typeface="SimSun" panose="02010600030101010101" pitchFamily="2" charset="-122"/>
              </a:rPr>
              <a:t> нашего Отечества</a:t>
            </a:r>
          </a:p>
        </p:txBody>
      </p:sp>
      <p:sp>
        <p:nvSpPr>
          <p:cNvPr id="8" name="Текстовое поле 7"/>
          <p:cNvSpPr txBox="1"/>
          <p:nvPr/>
        </p:nvSpPr>
        <p:spPr>
          <a:xfrm>
            <a:off x="8100696" y="2517934"/>
            <a:ext cx="1024255" cy="369332"/>
          </a:xfrm>
          <a:prstGeom prst="rect">
            <a:avLst/>
          </a:prstGeom>
          <a:noFill/>
        </p:spPr>
        <p:txBody>
          <a:bodyPr wrap="square" rtlCol="0">
            <a:spAutoFit/>
          </a:bodyPr>
          <a:lstStyle/>
          <a:p>
            <a:r>
              <a:rPr lang="ru-RU" altLang="en-US" b="1">
                <a:solidFill>
                  <a:schemeClr val="bg1"/>
                </a:solidFill>
              </a:rPr>
              <a:t>8 класс</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ое поле 1"/>
          <p:cNvSpPr txBox="1"/>
          <p:nvPr/>
        </p:nvSpPr>
        <p:spPr>
          <a:xfrm>
            <a:off x="-36830" y="0"/>
            <a:ext cx="9150350" cy="2077879"/>
          </a:xfrm>
          <a:prstGeom prst="rect">
            <a:avLst/>
          </a:prstGeom>
        </p:spPr>
        <p:txBody>
          <a:bodyPr wrap="square">
            <a:noAutofit/>
          </a:bodyPr>
          <a:lstStyle/>
          <a:p>
            <a:pPr marL="0" indent="0" algn="just" defTabSz="266700" fontAlgn="base"/>
            <a:r>
              <a:rPr lang="ru-RU" sz="2200" i="0" dirty="0">
                <a:latin typeface="Times New Roman" panose="02020603050405020304"/>
                <a:ea typeface="sans-serif"/>
              </a:rPr>
              <a:t>    </a:t>
            </a:r>
            <a:r>
              <a:rPr i="0" dirty="0" err="1">
                <a:latin typeface="Times New Roman" panose="02020603050405020304"/>
                <a:ea typeface="sans-serif"/>
              </a:rPr>
              <a:t>Но</a:t>
            </a:r>
            <a:r>
              <a:rPr i="0" dirty="0">
                <a:latin typeface="Times New Roman" panose="02020603050405020304"/>
                <a:ea typeface="sans-serif"/>
              </a:rPr>
              <a:t> </a:t>
            </a:r>
            <a:r>
              <a:rPr i="0" dirty="0" err="1">
                <a:latin typeface="Times New Roman" panose="02020603050405020304"/>
                <a:ea typeface="sans-serif"/>
              </a:rPr>
              <a:t>большое</a:t>
            </a:r>
            <a:r>
              <a:rPr i="0" dirty="0">
                <a:latin typeface="Times New Roman" panose="02020603050405020304"/>
                <a:ea typeface="sans-serif"/>
              </a:rPr>
              <a:t> </a:t>
            </a:r>
            <a:r>
              <a:rPr i="0" dirty="0" err="1">
                <a:latin typeface="Times New Roman" panose="02020603050405020304"/>
                <a:ea typeface="sans-serif"/>
              </a:rPr>
              <a:t>количество</a:t>
            </a:r>
            <a:r>
              <a:rPr i="0" dirty="0">
                <a:latin typeface="Times New Roman" panose="02020603050405020304"/>
                <a:ea typeface="sans-serif"/>
              </a:rPr>
              <a:t> </a:t>
            </a:r>
            <a:r>
              <a:rPr i="0" dirty="0" err="1">
                <a:latin typeface="Times New Roman" panose="02020603050405020304"/>
                <a:ea typeface="sans-serif"/>
              </a:rPr>
              <a:t>разногласий</a:t>
            </a:r>
            <a:r>
              <a:rPr i="0" dirty="0">
                <a:latin typeface="Times New Roman" panose="02020603050405020304"/>
                <a:ea typeface="sans-serif"/>
              </a:rPr>
              <a:t> </a:t>
            </a:r>
            <a:r>
              <a:rPr i="0" dirty="0" err="1">
                <a:latin typeface="Times New Roman" panose="02020603050405020304"/>
                <a:ea typeface="sans-serif"/>
              </a:rPr>
              <a:t>между</a:t>
            </a:r>
            <a:r>
              <a:rPr i="0" dirty="0">
                <a:latin typeface="Times New Roman" panose="02020603050405020304"/>
                <a:ea typeface="sans-serif"/>
              </a:rPr>
              <a:t> </a:t>
            </a:r>
            <a:r>
              <a:rPr i="0" dirty="0" err="1">
                <a:latin typeface="Times New Roman" panose="02020603050405020304"/>
                <a:ea typeface="sans-serif"/>
              </a:rPr>
              <a:t>президентами</a:t>
            </a:r>
            <a:r>
              <a:rPr i="0" dirty="0">
                <a:latin typeface="Times New Roman" panose="02020603050405020304"/>
                <a:ea typeface="sans-serif"/>
              </a:rPr>
              <a:t> и </a:t>
            </a:r>
            <a:r>
              <a:rPr i="0" dirty="0" err="1">
                <a:latin typeface="Times New Roman" panose="02020603050405020304"/>
                <a:ea typeface="sans-serif"/>
              </a:rPr>
              <a:t>отсутствие</a:t>
            </a:r>
            <a:r>
              <a:rPr i="0" dirty="0">
                <a:latin typeface="Times New Roman" panose="02020603050405020304"/>
                <a:ea typeface="sans-serif"/>
              </a:rPr>
              <a:t> </a:t>
            </a:r>
            <a:r>
              <a:rPr i="0" dirty="0" err="1">
                <a:latin typeface="Times New Roman" panose="02020603050405020304"/>
                <a:ea typeface="sans-serif"/>
              </a:rPr>
              <a:t>единой</a:t>
            </a:r>
            <a:r>
              <a:rPr i="0" dirty="0">
                <a:latin typeface="Times New Roman" panose="02020603050405020304"/>
                <a:ea typeface="sans-serif"/>
              </a:rPr>
              <a:t> </a:t>
            </a:r>
            <a:r>
              <a:rPr i="0" dirty="0" err="1">
                <a:latin typeface="Times New Roman" panose="02020603050405020304"/>
                <a:ea typeface="sans-serif"/>
              </a:rPr>
              <a:t>стратегии</a:t>
            </a:r>
            <a:r>
              <a:rPr i="0" dirty="0">
                <a:latin typeface="Times New Roman" panose="02020603050405020304"/>
                <a:ea typeface="sans-serif"/>
              </a:rPr>
              <a:t> </a:t>
            </a:r>
            <a:r>
              <a:rPr i="0" dirty="0" err="1">
                <a:latin typeface="Times New Roman" panose="02020603050405020304"/>
                <a:ea typeface="sans-serif"/>
              </a:rPr>
              <a:t>развития</a:t>
            </a:r>
            <a:r>
              <a:rPr i="0" dirty="0">
                <a:latin typeface="Times New Roman" panose="02020603050405020304"/>
                <a:ea typeface="sans-serif"/>
              </a:rPr>
              <a:t> </a:t>
            </a:r>
            <a:r>
              <a:rPr i="0" dirty="0" err="1">
                <a:latin typeface="Times New Roman" panose="02020603050405020304"/>
                <a:ea typeface="sans-serif"/>
              </a:rPr>
              <a:t>вынудили</a:t>
            </a:r>
            <a:r>
              <a:rPr i="0" dirty="0">
                <a:latin typeface="Times New Roman" panose="02020603050405020304"/>
                <a:ea typeface="sans-serif"/>
              </a:rPr>
              <a:t> </a:t>
            </a:r>
            <a:r>
              <a:rPr i="0" dirty="0" err="1">
                <a:latin typeface="Times New Roman" panose="02020603050405020304"/>
                <a:ea typeface="sans-serif"/>
              </a:rPr>
              <a:t>отказаться</a:t>
            </a:r>
            <a:r>
              <a:rPr i="0" dirty="0">
                <a:latin typeface="Times New Roman" panose="02020603050405020304"/>
                <a:ea typeface="sans-serif"/>
              </a:rPr>
              <a:t> </a:t>
            </a:r>
            <a:r>
              <a:rPr i="0" dirty="0" err="1">
                <a:latin typeface="Times New Roman" panose="02020603050405020304"/>
                <a:ea typeface="sans-serif"/>
              </a:rPr>
              <a:t>от</a:t>
            </a:r>
            <a:r>
              <a:rPr i="0" dirty="0">
                <a:latin typeface="Times New Roman" panose="02020603050405020304"/>
                <a:ea typeface="sans-serif"/>
              </a:rPr>
              <a:t> </a:t>
            </a:r>
            <a:r>
              <a:rPr i="0" dirty="0" err="1">
                <a:latin typeface="Times New Roman" panose="02020603050405020304"/>
                <a:ea typeface="sans-serif"/>
              </a:rPr>
              <a:t>идеи</a:t>
            </a:r>
            <a:r>
              <a:rPr i="0" dirty="0">
                <a:latin typeface="Times New Roman" panose="02020603050405020304"/>
                <a:ea typeface="sans-serif"/>
              </a:rPr>
              <a:t> </a:t>
            </a:r>
            <a:r>
              <a:rPr i="0" dirty="0" err="1">
                <a:latin typeface="Times New Roman" panose="02020603050405020304"/>
                <a:ea typeface="sans-serif"/>
              </a:rPr>
              <a:t>объединенных</a:t>
            </a:r>
            <a:r>
              <a:rPr i="0" dirty="0">
                <a:latin typeface="Times New Roman" panose="02020603050405020304"/>
                <a:ea typeface="sans-serif"/>
              </a:rPr>
              <a:t> </a:t>
            </a:r>
            <a:r>
              <a:rPr i="0" dirty="0" err="1">
                <a:latin typeface="Times New Roman" panose="02020603050405020304"/>
                <a:ea typeface="sans-serif"/>
              </a:rPr>
              <a:t>вооруженных</a:t>
            </a:r>
            <a:r>
              <a:rPr i="0" dirty="0">
                <a:latin typeface="Times New Roman" panose="02020603050405020304"/>
                <a:ea typeface="sans-serif"/>
              </a:rPr>
              <a:t> </a:t>
            </a:r>
            <a:r>
              <a:rPr i="0" dirty="0" err="1">
                <a:latin typeface="Times New Roman" panose="02020603050405020304"/>
                <a:ea typeface="sans-serif"/>
              </a:rPr>
              <a:t>сил</a:t>
            </a:r>
            <a:r>
              <a:rPr i="0" dirty="0">
                <a:latin typeface="Times New Roman" panose="02020603050405020304"/>
                <a:ea typeface="sans-serif"/>
              </a:rPr>
              <a:t> и </a:t>
            </a:r>
            <a:r>
              <a:rPr i="0" dirty="0" err="1">
                <a:latin typeface="Times New Roman" panose="02020603050405020304"/>
                <a:ea typeface="sans-serif"/>
              </a:rPr>
              <a:t>приступить</a:t>
            </a:r>
            <a:r>
              <a:rPr i="0" dirty="0">
                <a:latin typeface="Times New Roman" panose="02020603050405020304"/>
                <a:ea typeface="sans-serif"/>
              </a:rPr>
              <a:t> к </a:t>
            </a:r>
            <a:r>
              <a:rPr i="0" dirty="0" err="1">
                <a:latin typeface="Times New Roman" panose="02020603050405020304"/>
                <a:ea typeface="sans-serif"/>
              </a:rPr>
              <a:t>формированию</a:t>
            </a:r>
            <a:r>
              <a:rPr i="0" dirty="0">
                <a:latin typeface="Times New Roman" panose="02020603050405020304"/>
                <a:ea typeface="sans-serif"/>
              </a:rPr>
              <a:t> </a:t>
            </a:r>
            <a:r>
              <a:rPr i="0" dirty="0" err="1">
                <a:latin typeface="Times New Roman" panose="02020603050405020304"/>
                <a:ea typeface="sans-serif"/>
              </a:rPr>
              <a:t>собственной</a:t>
            </a:r>
            <a:r>
              <a:rPr i="0" dirty="0">
                <a:latin typeface="Times New Roman" panose="02020603050405020304"/>
                <a:ea typeface="sans-serif"/>
              </a:rPr>
              <a:t> </a:t>
            </a:r>
            <a:r>
              <a:rPr i="0" dirty="0" err="1">
                <a:latin typeface="Times New Roman" panose="02020603050405020304"/>
                <a:ea typeface="sans-serif"/>
              </a:rPr>
              <a:t>армии</a:t>
            </a:r>
            <a:r>
              <a:rPr i="0" dirty="0">
                <a:latin typeface="Times New Roman" panose="02020603050405020304"/>
                <a:ea typeface="sans-serif"/>
              </a:rPr>
              <a:t>, </a:t>
            </a:r>
            <a:r>
              <a:rPr i="0" dirty="0" err="1">
                <a:latin typeface="Times New Roman" panose="02020603050405020304"/>
                <a:ea typeface="sans-serif"/>
              </a:rPr>
              <a:t>опираясь</a:t>
            </a:r>
            <a:r>
              <a:rPr i="0" dirty="0">
                <a:latin typeface="Times New Roman" panose="02020603050405020304"/>
                <a:ea typeface="sans-serif"/>
              </a:rPr>
              <a:t> </a:t>
            </a:r>
            <a:r>
              <a:rPr i="0" dirty="0" err="1">
                <a:latin typeface="Times New Roman" panose="02020603050405020304"/>
                <a:ea typeface="sans-serif"/>
              </a:rPr>
              <a:t>на</a:t>
            </a:r>
            <a:r>
              <a:rPr i="0" dirty="0">
                <a:latin typeface="Times New Roman" panose="02020603050405020304"/>
                <a:ea typeface="sans-serif"/>
              </a:rPr>
              <a:t> </a:t>
            </a:r>
            <a:r>
              <a:rPr i="0" dirty="0" err="1">
                <a:latin typeface="Times New Roman" panose="02020603050405020304"/>
                <a:ea typeface="sans-serif"/>
              </a:rPr>
              <a:t>базу</a:t>
            </a:r>
            <a:r>
              <a:rPr i="0" dirty="0">
                <a:latin typeface="Times New Roman" panose="02020603050405020304"/>
                <a:ea typeface="sans-serif"/>
              </a:rPr>
              <a:t> СССР.</a:t>
            </a:r>
          </a:p>
          <a:p>
            <a:pPr marL="0" indent="0" algn="just" defTabSz="266700" fontAlgn="base"/>
            <a:r>
              <a:rPr lang="ru-RU" i="0" dirty="0">
                <a:latin typeface="Times New Roman" panose="02020603050405020304"/>
                <a:ea typeface="sans-serif"/>
              </a:rPr>
              <a:t>    </a:t>
            </a:r>
            <a:r>
              <a:rPr i="0" dirty="0" err="1">
                <a:latin typeface="Times New Roman" panose="02020603050405020304"/>
                <a:ea typeface="sans-serif"/>
              </a:rPr>
              <a:t>Указ</a:t>
            </a:r>
            <a:r>
              <a:rPr i="0" dirty="0">
                <a:latin typeface="Times New Roman" panose="02020603050405020304"/>
                <a:ea typeface="sans-serif"/>
              </a:rPr>
              <a:t> «О </a:t>
            </a:r>
            <a:r>
              <a:rPr i="0" dirty="0" err="1">
                <a:latin typeface="Times New Roman" panose="02020603050405020304"/>
                <a:ea typeface="sans-serif"/>
              </a:rPr>
              <a:t>создании</a:t>
            </a:r>
            <a:r>
              <a:rPr i="0" dirty="0">
                <a:latin typeface="Times New Roman" panose="02020603050405020304"/>
                <a:ea typeface="sans-serif"/>
              </a:rPr>
              <a:t> ВС РФ» </a:t>
            </a:r>
            <a:r>
              <a:rPr i="0" dirty="0" err="1">
                <a:latin typeface="Times New Roman" panose="02020603050405020304"/>
                <a:ea typeface="sans-serif"/>
              </a:rPr>
              <a:t>был</a:t>
            </a:r>
            <a:r>
              <a:rPr i="0" dirty="0">
                <a:latin typeface="Times New Roman" panose="02020603050405020304"/>
                <a:ea typeface="sans-serif"/>
              </a:rPr>
              <a:t> </a:t>
            </a:r>
            <a:r>
              <a:rPr i="0" dirty="0" err="1">
                <a:latin typeface="Times New Roman" panose="02020603050405020304"/>
                <a:ea typeface="sans-serif"/>
              </a:rPr>
              <a:t>подписан</a:t>
            </a:r>
            <a:r>
              <a:rPr i="0" dirty="0">
                <a:latin typeface="Times New Roman" panose="02020603050405020304"/>
                <a:ea typeface="sans-serif"/>
              </a:rPr>
              <a:t> </a:t>
            </a:r>
            <a:r>
              <a:rPr i="0" dirty="0" err="1">
                <a:latin typeface="Times New Roman" panose="02020603050405020304"/>
                <a:ea typeface="sans-serif"/>
              </a:rPr>
              <a:t>президентом</a:t>
            </a:r>
            <a:r>
              <a:rPr i="0" dirty="0">
                <a:latin typeface="Times New Roman" panose="02020603050405020304"/>
                <a:ea typeface="sans-serif"/>
              </a:rPr>
              <a:t> </a:t>
            </a:r>
            <a:r>
              <a:rPr i="0" dirty="0" err="1">
                <a:latin typeface="Times New Roman" panose="02020603050405020304"/>
                <a:ea typeface="sans-serif"/>
              </a:rPr>
              <a:t>Борисом</a:t>
            </a:r>
            <a:r>
              <a:rPr i="0" dirty="0">
                <a:latin typeface="Times New Roman" panose="02020603050405020304"/>
                <a:ea typeface="sans-serif"/>
              </a:rPr>
              <a:t> </a:t>
            </a:r>
            <a:r>
              <a:rPr i="0" dirty="0" err="1">
                <a:latin typeface="Times New Roman" panose="02020603050405020304"/>
                <a:ea typeface="sans-serif"/>
              </a:rPr>
              <a:t>Ельциным</a:t>
            </a:r>
            <a:r>
              <a:rPr i="0" dirty="0">
                <a:latin typeface="Times New Roman" panose="02020603050405020304"/>
                <a:ea typeface="sans-serif"/>
              </a:rPr>
              <a:t>, </a:t>
            </a:r>
            <a:r>
              <a:rPr i="0" dirty="0" err="1">
                <a:latin typeface="Times New Roman" panose="02020603050405020304"/>
                <a:ea typeface="sans-serif"/>
              </a:rPr>
              <a:t>который</a:t>
            </a:r>
            <a:r>
              <a:rPr i="0" dirty="0">
                <a:latin typeface="Times New Roman" panose="02020603050405020304"/>
                <a:ea typeface="sans-serif"/>
              </a:rPr>
              <a:t> </a:t>
            </a:r>
            <a:r>
              <a:rPr i="0" dirty="0" err="1">
                <a:latin typeface="Times New Roman" panose="02020603050405020304"/>
                <a:ea typeface="sans-serif"/>
              </a:rPr>
              <a:t>взял</a:t>
            </a:r>
            <a:r>
              <a:rPr i="0" dirty="0">
                <a:latin typeface="Times New Roman" panose="02020603050405020304"/>
                <a:ea typeface="sans-serif"/>
              </a:rPr>
              <a:t> </a:t>
            </a:r>
            <a:r>
              <a:rPr i="0" dirty="0" err="1">
                <a:latin typeface="Times New Roman" panose="02020603050405020304"/>
                <a:ea typeface="sans-serif"/>
              </a:rPr>
              <a:t>на</a:t>
            </a:r>
            <a:r>
              <a:rPr i="0" dirty="0">
                <a:latin typeface="Times New Roman" panose="02020603050405020304"/>
                <a:ea typeface="sans-serif"/>
              </a:rPr>
              <a:t> </a:t>
            </a:r>
            <a:r>
              <a:rPr i="0" dirty="0" err="1">
                <a:latin typeface="Times New Roman" panose="02020603050405020304"/>
                <a:ea typeface="sans-serif"/>
              </a:rPr>
              <a:t>себя</a:t>
            </a:r>
            <a:r>
              <a:rPr i="0" dirty="0">
                <a:latin typeface="Times New Roman" panose="02020603050405020304"/>
                <a:ea typeface="sans-serif"/>
              </a:rPr>
              <a:t> </a:t>
            </a:r>
            <a:r>
              <a:rPr i="0" dirty="0" err="1">
                <a:latin typeface="Times New Roman" panose="02020603050405020304"/>
                <a:ea typeface="sans-serif"/>
              </a:rPr>
              <a:t>функции</a:t>
            </a:r>
            <a:r>
              <a:rPr i="0" dirty="0">
                <a:latin typeface="Times New Roman" panose="02020603050405020304"/>
                <a:ea typeface="sans-serif"/>
              </a:rPr>
              <a:t> </a:t>
            </a:r>
            <a:r>
              <a:rPr i="0" dirty="0" err="1">
                <a:latin typeface="Times New Roman" panose="02020603050405020304"/>
                <a:ea typeface="sans-serif"/>
              </a:rPr>
              <a:t>Верховного</a:t>
            </a:r>
            <a:r>
              <a:rPr i="0" dirty="0">
                <a:latin typeface="Times New Roman" panose="02020603050405020304"/>
                <a:ea typeface="sans-serif"/>
              </a:rPr>
              <a:t> </a:t>
            </a:r>
            <a:r>
              <a:rPr i="0" dirty="0" err="1">
                <a:latin typeface="Times New Roman" panose="02020603050405020304"/>
                <a:ea typeface="sans-serif"/>
              </a:rPr>
              <a:t>Главнокомандующего</a:t>
            </a:r>
            <a:r>
              <a:rPr i="0" dirty="0">
                <a:latin typeface="Times New Roman" panose="02020603050405020304"/>
                <a:ea typeface="sans-serif"/>
              </a:rPr>
              <a:t>. </a:t>
            </a:r>
            <a:r>
              <a:rPr i="0" dirty="0" err="1">
                <a:latin typeface="Times New Roman" panose="02020603050405020304"/>
                <a:ea typeface="sans-serif"/>
              </a:rPr>
              <a:t>Первым</a:t>
            </a:r>
            <a:r>
              <a:rPr i="0" dirty="0">
                <a:latin typeface="Times New Roman" panose="02020603050405020304"/>
                <a:ea typeface="sans-serif"/>
              </a:rPr>
              <a:t> </a:t>
            </a:r>
            <a:r>
              <a:rPr i="0" dirty="0" err="1">
                <a:latin typeface="Times New Roman" panose="02020603050405020304"/>
                <a:ea typeface="sans-serif"/>
              </a:rPr>
              <a:t>Министром</a:t>
            </a:r>
            <a:r>
              <a:rPr i="0" dirty="0">
                <a:latin typeface="Times New Roman" panose="02020603050405020304"/>
                <a:ea typeface="sans-serif"/>
              </a:rPr>
              <a:t> </a:t>
            </a:r>
            <a:r>
              <a:rPr i="0" dirty="0" err="1">
                <a:latin typeface="Times New Roman" panose="02020603050405020304"/>
                <a:ea typeface="sans-serif"/>
              </a:rPr>
              <a:t>Обороны</a:t>
            </a:r>
            <a:r>
              <a:rPr i="0" dirty="0">
                <a:latin typeface="Times New Roman" panose="02020603050405020304"/>
                <a:ea typeface="sans-serif"/>
              </a:rPr>
              <a:t> </a:t>
            </a:r>
            <a:r>
              <a:rPr i="0" dirty="0" err="1">
                <a:latin typeface="Times New Roman" panose="02020603050405020304"/>
                <a:ea typeface="sans-serif"/>
              </a:rPr>
              <a:t>стал</a:t>
            </a:r>
            <a:r>
              <a:rPr i="0" dirty="0">
                <a:latin typeface="Times New Roman" panose="02020603050405020304"/>
                <a:ea typeface="sans-serif"/>
              </a:rPr>
              <a:t> </a:t>
            </a:r>
            <a:r>
              <a:rPr i="0" dirty="0" err="1">
                <a:latin typeface="Times New Roman" panose="02020603050405020304"/>
                <a:ea typeface="sans-serif"/>
              </a:rPr>
              <a:t>Павел</a:t>
            </a:r>
            <a:r>
              <a:rPr i="0" dirty="0">
                <a:latin typeface="Times New Roman" panose="02020603050405020304"/>
                <a:ea typeface="sans-serif"/>
              </a:rPr>
              <a:t> </a:t>
            </a:r>
            <a:r>
              <a:rPr i="0" dirty="0" err="1">
                <a:latin typeface="Times New Roman" panose="02020603050405020304"/>
                <a:ea typeface="sans-serif"/>
              </a:rPr>
              <a:t>Сергеевич</a:t>
            </a:r>
            <a:r>
              <a:rPr i="0" dirty="0">
                <a:latin typeface="Times New Roman" panose="02020603050405020304"/>
                <a:ea typeface="sans-serif"/>
              </a:rPr>
              <a:t> </a:t>
            </a:r>
            <a:r>
              <a:rPr i="0" dirty="0" err="1">
                <a:latin typeface="Times New Roman" panose="02020603050405020304"/>
                <a:ea typeface="sans-serif"/>
              </a:rPr>
              <a:t>Грачев</a:t>
            </a:r>
            <a:r>
              <a:rPr i="0" dirty="0">
                <a:latin typeface="Times New Roman" panose="02020603050405020304"/>
                <a:ea typeface="sans-serif"/>
              </a:rPr>
              <a:t>, </a:t>
            </a:r>
            <a:r>
              <a:rPr i="0" dirty="0" err="1">
                <a:latin typeface="Times New Roman" panose="02020603050405020304"/>
                <a:ea typeface="sans-serif"/>
              </a:rPr>
              <a:t>которому</a:t>
            </a:r>
            <a:r>
              <a:rPr i="0" dirty="0">
                <a:latin typeface="Times New Roman" panose="02020603050405020304"/>
                <a:ea typeface="sans-serif"/>
              </a:rPr>
              <a:t> 7 </a:t>
            </a:r>
            <a:r>
              <a:rPr i="0" dirty="0" err="1">
                <a:latin typeface="Times New Roman" panose="02020603050405020304"/>
                <a:ea typeface="sans-serif"/>
              </a:rPr>
              <a:t>мая</a:t>
            </a:r>
            <a:r>
              <a:rPr i="0" dirty="0">
                <a:latin typeface="Times New Roman" panose="02020603050405020304"/>
                <a:ea typeface="sans-serif"/>
              </a:rPr>
              <a:t> </a:t>
            </a:r>
            <a:r>
              <a:rPr i="0" dirty="0" err="1">
                <a:latin typeface="Times New Roman" panose="02020603050405020304"/>
                <a:ea typeface="sans-serif"/>
              </a:rPr>
              <a:t>присвоено</a:t>
            </a:r>
            <a:r>
              <a:rPr i="0" dirty="0">
                <a:latin typeface="Times New Roman" panose="02020603050405020304"/>
                <a:ea typeface="sans-serif"/>
              </a:rPr>
              <a:t> </a:t>
            </a:r>
            <a:r>
              <a:rPr i="0" dirty="0" err="1">
                <a:latin typeface="Times New Roman" panose="02020603050405020304"/>
                <a:ea typeface="sans-serif"/>
              </a:rPr>
              <a:t>звание</a:t>
            </a:r>
            <a:r>
              <a:rPr i="0" dirty="0">
                <a:latin typeface="Times New Roman" panose="02020603050405020304"/>
                <a:ea typeface="sans-serif"/>
              </a:rPr>
              <a:t> </a:t>
            </a:r>
            <a:r>
              <a:rPr i="0" dirty="0" err="1">
                <a:latin typeface="Times New Roman" panose="02020603050405020304"/>
                <a:ea typeface="sans-serif"/>
              </a:rPr>
              <a:t>генерал</a:t>
            </a:r>
            <a:r>
              <a:rPr i="0" dirty="0">
                <a:latin typeface="Times New Roman" panose="02020603050405020304"/>
                <a:ea typeface="sans-serif"/>
              </a:rPr>
              <a:t> </a:t>
            </a:r>
            <a:r>
              <a:rPr i="0" dirty="0" err="1">
                <a:latin typeface="Times New Roman" panose="02020603050405020304"/>
                <a:ea typeface="sans-serif"/>
              </a:rPr>
              <a:t>армии</a:t>
            </a:r>
            <a:r>
              <a:rPr i="0" dirty="0">
                <a:latin typeface="Times New Roman" panose="02020603050405020304"/>
                <a:ea typeface="sans-serif"/>
              </a:rPr>
              <a:t>.</a:t>
            </a:r>
          </a:p>
          <a:p>
            <a:pPr marL="0" indent="0" algn="just" defTabSz="266700" fontAlgn="base"/>
            <a:r>
              <a:rPr i="0" dirty="0">
                <a:latin typeface="Times New Roman" panose="02020603050405020304"/>
                <a:ea typeface="sans-serif"/>
              </a:rPr>
              <a:t> </a:t>
            </a:r>
            <a:r>
              <a:rPr lang="ru-RU" i="0" dirty="0">
                <a:latin typeface="Times New Roman" panose="02020603050405020304"/>
                <a:ea typeface="sans-serif"/>
              </a:rPr>
              <a:t>     </a:t>
            </a:r>
            <a:endParaRPr b="1" i="0" dirty="0">
              <a:solidFill>
                <a:srgbClr val="FF0000"/>
              </a:solidFill>
              <a:latin typeface="Times New Roman" panose="02020603050405020304"/>
              <a:ea typeface="sans-serif"/>
            </a:endParaRPr>
          </a:p>
        </p:txBody>
      </p:sp>
      <p:pic>
        <p:nvPicPr>
          <p:cNvPr id="5" name="Изображение 5" descr="IMG_257"/>
          <p:cNvPicPr>
            <a:picLocks noChangeAspect="1"/>
          </p:cNvPicPr>
          <p:nvPr/>
        </p:nvPicPr>
        <p:blipFill>
          <a:blip r:embed="rId2"/>
          <a:stretch>
            <a:fillRect/>
          </a:stretch>
        </p:blipFill>
        <p:spPr>
          <a:xfrm>
            <a:off x="7036436" y="2031683"/>
            <a:ext cx="2012315" cy="900589"/>
          </a:xfrm>
          <a:prstGeom prst="rect">
            <a:avLst/>
          </a:prstGeom>
          <a:noFill/>
          <a:ln w="9525">
            <a:noFill/>
          </a:ln>
        </p:spPr>
      </p:pic>
      <p:sp>
        <p:nvSpPr>
          <p:cNvPr id="3" name="Текстовое поле 2"/>
          <p:cNvSpPr txBox="1"/>
          <p:nvPr/>
        </p:nvSpPr>
        <p:spPr>
          <a:xfrm>
            <a:off x="-20955" y="2609106"/>
            <a:ext cx="7018655" cy="646331"/>
          </a:xfrm>
          <a:prstGeom prst="rect">
            <a:avLst/>
          </a:prstGeom>
        </p:spPr>
        <p:txBody>
          <a:bodyPr wrap="square">
            <a:spAutoFit/>
          </a:bodyPr>
          <a:lstStyle/>
          <a:p>
            <a:pPr marL="0" indent="0" algn="just" defTabSz="266700" fontAlgn="base"/>
            <a:r>
              <a:rPr i="0" dirty="0" err="1">
                <a:latin typeface="Times New Roman" panose="02020603050405020304"/>
                <a:ea typeface="sans-serif"/>
              </a:rPr>
              <a:t>Дата</a:t>
            </a:r>
            <a:r>
              <a:rPr i="0" dirty="0">
                <a:latin typeface="Times New Roman" panose="02020603050405020304"/>
                <a:ea typeface="sans-serif"/>
              </a:rPr>
              <a:t> </a:t>
            </a:r>
            <a:r>
              <a:rPr i="0" dirty="0" err="1">
                <a:latin typeface="Times New Roman" panose="02020603050405020304"/>
                <a:ea typeface="sans-serif"/>
              </a:rPr>
              <a:t>создания</a:t>
            </a:r>
            <a:r>
              <a:rPr i="0" dirty="0">
                <a:latin typeface="Times New Roman" panose="02020603050405020304"/>
                <a:ea typeface="sans-serif"/>
              </a:rPr>
              <a:t> </a:t>
            </a:r>
            <a:r>
              <a:rPr i="0" dirty="0" err="1">
                <a:latin typeface="Times New Roman" panose="02020603050405020304"/>
                <a:ea typeface="sans-serif"/>
              </a:rPr>
              <a:t>вооруженных</a:t>
            </a:r>
            <a:r>
              <a:rPr i="0" dirty="0">
                <a:latin typeface="Times New Roman" panose="02020603050405020304"/>
                <a:ea typeface="sans-serif"/>
              </a:rPr>
              <a:t> </a:t>
            </a:r>
            <a:r>
              <a:rPr i="0" dirty="0" err="1">
                <a:latin typeface="Times New Roman" panose="02020603050405020304"/>
                <a:ea typeface="sans-serif"/>
              </a:rPr>
              <a:t>сил</a:t>
            </a:r>
            <a:r>
              <a:rPr i="0" dirty="0">
                <a:latin typeface="Times New Roman" panose="02020603050405020304"/>
                <a:ea typeface="sans-serif"/>
              </a:rPr>
              <a:t> </a:t>
            </a:r>
            <a:r>
              <a:rPr i="0" dirty="0" err="1">
                <a:latin typeface="Times New Roman" panose="02020603050405020304"/>
                <a:ea typeface="sans-serif"/>
              </a:rPr>
              <a:t>России</a:t>
            </a:r>
            <a:r>
              <a:rPr i="0" dirty="0">
                <a:latin typeface="Times New Roman" panose="02020603050405020304"/>
                <a:ea typeface="sans-serif"/>
              </a:rPr>
              <a:t> </a:t>
            </a:r>
            <a:r>
              <a:rPr i="0" dirty="0" err="1">
                <a:latin typeface="Times New Roman" panose="02020603050405020304"/>
                <a:ea typeface="sans-serif"/>
              </a:rPr>
              <a:t>не</a:t>
            </a:r>
            <a:r>
              <a:rPr i="0" dirty="0">
                <a:latin typeface="Times New Roman" panose="02020603050405020304"/>
                <a:ea typeface="sans-serif"/>
              </a:rPr>
              <a:t> </a:t>
            </a:r>
            <a:r>
              <a:rPr i="0" dirty="0" err="1">
                <a:latin typeface="Times New Roman" panose="02020603050405020304"/>
                <a:ea typeface="sans-serif"/>
              </a:rPr>
              <a:t>случайно</a:t>
            </a:r>
            <a:r>
              <a:rPr i="0" dirty="0">
                <a:latin typeface="Times New Roman" panose="02020603050405020304"/>
                <a:ea typeface="sans-serif"/>
              </a:rPr>
              <a:t> </a:t>
            </a:r>
            <a:r>
              <a:rPr i="0" dirty="0" err="1">
                <a:latin typeface="Times New Roman" panose="02020603050405020304"/>
                <a:ea typeface="sans-serif"/>
              </a:rPr>
              <a:t>максимально</a:t>
            </a:r>
            <a:r>
              <a:rPr i="0" dirty="0">
                <a:latin typeface="Times New Roman" panose="02020603050405020304"/>
                <a:ea typeface="sans-serif"/>
              </a:rPr>
              <a:t> </a:t>
            </a:r>
            <a:r>
              <a:rPr i="0" dirty="0" err="1">
                <a:latin typeface="Times New Roman" panose="02020603050405020304"/>
                <a:ea typeface="sans-serif"/>
              </a:rPr>
              <a:t>близка</a:t>
            </a:r>
            <a:r>
              <a:rPr i="0" dirty="0">
                <a:latin typeface="Times New Roman" panose="02020603050405020304"/>
                <a:ea typeface="sans-serif"/>
              </a:rPr>
              <a:t> к </a:t>
            </a:r>
            <a:r>
              <a:rPr i="0" dirty="0" err="1">
                <a:latin typeface="Times New Roman" panose="02020603050405020304"/>
                <a:ea typeface="sans-serif"/>
              </a:rPr>
              <a:t>одному</a:t>
            </a:r>
            <a:r>
              <a:rPr i="0" dirty="0">
                <a:latin typeface="Times New Roman" panose="02020603050405020304"/>
                <a:ea typeface="sans-serif"/>
              </a:rPr>
              <a:t> </a:t>
            </a:r>
            <a:r>
              <a:rPr i="0" dirty="0" err="1">
                <a:latin typeface="Times New Roman" panose="02020603050405020304"/>
                <a:ea typeface="sans-serif"/>
              </a:rPr>
              <a:t>из</a:t>
            </a:r>
            <a:r>
              <a:rPr i="0" dirty="0">
                <a:latin typeface="Times New Roman" panose="02020603050405020304"/>
                <a:ea typeface="sans-serif"/>
              </a:rPr>
              <a:t> </a:t>
            </a:r>
            <a:r>
              <a:rPr i="0" dirty="0" err="1">
                <a:latin typeface="Times New Roman" panose="02020603050405020304"/>
                <a:ea typeface="sans-serif"/>
              </a:rPr>
              <a:t>важнейших</a:t>
            </a:r>
            <a:r>
              <a:rPr i="0" dirty="0">
                <a:latin typeface="Times New Roman" panose="02020603050405020304"/>
                <a:ea typeface="sans-serif"/>
              </a:rPr>
              <a:t> </a:t>
            </a:r>
            <a:r>
              <a:rPr i="0" dirty="0" err="1">
                <a:latin typeface="Times New Roman" panose="02020603050405020304"/>
                <a:ea typeface="sans-serif"/>
              </a:rPr>
              <a:t>праздников</a:t>
            </a:r>
            <a:r>
              <a:rPr i="0" dirty="0">
                <a:latin typeface="Times New Roman" panose="02020603050405020304"/>
                <a:ea typeface="sans-serif"/>
              </a:rPr>
              <a:t> </a:t>
            </a:r>
          </a:p>
        </p:txBody>
      </p:sp>
      <p:sp>
        <p:nvSpPr>
          <p:cNvPr id="4" name="Текстовое поле 3"/>
          <p:cNvSpPr txBox="1"/>
          <p:nvPr/>
        </p:nvSpPr>
        <p:spPr>
          <a:xfrm>
            <a:off x="17271" y="3147814"/>
            <a:ext cx="9144000" cy="1815882"/>
          </a:xfrm>
          <a:prstGeom prst="rect">
            <a:avLst/>
          </a:prstGeom>
          <a:noFill/>
        </p:spPr>
        <p:txBody>
          <a:bodyPr wrap="square" rtlCol="0" anchor="t">
            <a:spAutoFit/>
          </a:bodyPr>
          <a:lstStyle/>
          <a:p>
            <a:pPr marL="0" indent="0" algn="just" defTabSz="266700" fontAlgn="base"/>
            <a:r>
              <a:rPr sz="2200" dirty="0">
                <a:latin typeface="Times New Roman" panose="02020603050405020304"/>
                <a:ea typeface="sans-serif"/>
                <a:sym typeface="+mn-ea"/>
              </a:rPr>
              <a:t>– </a:t>
            </a:r>
            <a:r>
              <a:rPr dirty="0" err="1">
                <a:latin typeface="Times New Roman" panose="02020603050405020304"/>
                <a:ea typeface="sans-serif"/>
                <a:sym typeface="+mn-ea"/>
              </a:rPr>
              <a:t>Дню</a:t>
            </a:r>
            <a:r>
              <a:rPr dirty="0">
                <a:latin typeface="Times New Roman" panose="02020603050405020304"/>
                <a:ea typeface="sans-serif"/>
                <a:sym typeface="+mn-ea"/>
              </a:rPr>
              <a:t> </a:t>
            </a:r>
            <a:r>
              <a:rPr dirty="0" err="1">
                <a:latin typeface="Times New Roman" panose="02020603050405020304"/>
                <a:ea typeface="sans-serif"/>
                <a:sym typeface="+mn-ea"/>
              </a:rPr>
              <a:t>победы</a:t>
            </a:r>
            <a:r>
              <a:rPr dirty="0">
                <a:latin typeface="Times New Roman" panose="02020603050405020304"/>
                <a:ea typeface="sans-serif"/>
                <a:sym typeface="+mn-ea"/>
              </a:rPr>
              <a:t>. </a:t>
            </a:r>
            <a:r>
              <a:rPr dirty="0" err="1">
                <a:latin typeface="Times New Roman" panose="02020603050405020304"/>
                <a:ea typeface="sans-serif"/>
                <a:sym typeface="+mn-ea"/>
              </a:rPr>
              <a:t>Руководство</a:t>
            </a:r>
            <a:r>
              <a:rPr dirty="0">
                <a:latin typeface="Times New Roman" panose="02020603050405020304"/>
                <a:ea typeface="sans-serif"/>
                <a:sym typeface="+mn-ea"/>
              </a:rPr>
              <a:t> </a:t>
            </a:r>
            <a:r>
              <a:rPr dirty="0" err="1">
                <a:latin typeface="Times New Roman" panose="02020603050405020304"/>
                <a:ea typeface="sans-serif"/>
                <a:sym typeface="+mn-ea"/>
              </a:rPr>
              <a:t>хотело</a:t>
            </a:r>
            <a:r>
              <a:rPr dirty="0">
                <a:latin typeface="Times New Roman" panose="02020603050405020304"/>
                <a:ea typeface="sans-serif"/>
                <a:sym typeface="+mn-ea"/>
              </a:rPr>
              <a:t> </a:t>
            </a:r>
            <a:r>
              <a:rPr dirty="0" err="1">
                <a:latin typeface="Times New Roman" panose="02020603050405020304"/>
                <a:ea typeface="sans-serif"/>
                <a:sym typeface="+mn-ea"/>
              </a:rPr>
              <a:t>успеть</a:t>
            </a:r>
            <a:r>
              <a:rPr dirty="0">
                <a:latin typeface="Times New Roman" panose="02020603050405020304"/>
                <a:ea typeface="sans-serif"/>
                <a:sym typeface="+mn-ea"/>
              </a:rPr>
              <a:t> с </a:t>
            </a:r>
            <a:r>
              <a:rPr dirty="0" err="1">
                <a:latin typeface="Times New Roman" panose="02020603050405020304"/>
                <a:ea typeface="sans-serif"/>
                <a:sym typeface="+mn-ea"/>
              </a:rPr>
              <a:t>улаживанием</a:t>
            </a:r>
            <a:r>
              <a:rPr dirty="0">
                <a:latin typeface="Times New Roman" panose="02020603050405020304"/>
                <a:ea typeface="sans-serif"/>
                <a:sym typeface="+mn-ea"/>
              </a:rPr>
              <a:t> </a:t>
            </a:r>
            <a:r>
              <a:rPr dirty="0" err="1">
                <a:latin typeface="Times New Roman" panose="02020603050405020304"/>
                <a:ea typeface="sans-serif"/>
                <a:sym typeface="+mn-ea"/>
              </a:rPr>
              <a:t>всех</a:t>
            </a:r>
            <a:r>
              <a:rPr dirty="0">
                <a:latin typeface="Times New Roman" panose="02020603050405020304"/>
                <a:ea typeface="sans-serif"/>
                <a:sym typeface="+mn-ea"/>
              </a:rPr>
              <a:t> </a:t>
            </a:r>
            <a:r>
              <a:rPr dirty="0" err="1">
                <a:latin typeface="Times New Roman" panose="02020603050405020304"/>
                <a:ea typeface="sans-serif"/>
                <a:sym typeface="+mn-ea"/>
              </a:rPr>
              <a:t>бумажных</a:t>
            </a:r>
            <a:r>
              <a:rPr dirty="0">
                <a:latin typeface="Times New Roman" panose="02020603050405020304"/>
                <a:ea typeface="sans-serif"/>
                <a:sym typeface="+mn-ea"/>
              </a:rPr>
              <a:t> </a:t>
            </a:r>
            <a:r>
              <a:rPr dirty="0" err="1">
                <a:latin typeface="Times New Roman" panose="02020603050405020304"/>
                <a:ea typeface="sans-serif"/>
                <a:sym typeface="+mn-ea"/>
              </a:rPr>
              <a:t>формальностей</a:t>
            </a:r>
            <a:r>
              <a:rPr dirty="0">
                <a:latin typeface="Times New Roman" panose="02020603050405020304"/>
                <a:ea typeface="sans-serif"/>
                <a:sym typeface="+mn-ea"/>
              </a:rPr>
              <a:t>, </a:t>
            </a:r>
            <a:r>
              <a:rPr dirty="0" err="1">
                <a:latin typeface="Times New Roman" panose="02020603050405020304"/>
                <a:ea typeface="sans-serif"/>
                <a:sym typeface="+mn-ea"/>
              </a:rPr>
              <a:t>чтобы</a:t>
            </a:r>
            <a:r>
              <a:rPr dirty="0">
                <a:latin typeface="Times New Roman" panose="02020603050405020304"/>
                <a:ea typeface="sans-serif"/>
                <a:sym typeface="+mn-ea"/>
              </a:rPr>
              <a:t> в </a:t>
            </a:r>
            <a:r>
              <a:rPr dirty="0" err="1">
                <a:latin typeface="Times New Roman" panose="02020603050405020304"/>
                <a:ea typeface="sans-serif"/>
                <a:sym typeface="+mn-ea"/>
              </a:rPr>
              <a:t>параде</a:t>
            </a:r>
            <a:r>
              <a:rPr dirty="0">
                <a:latin typeface="Times New Roman" panose="02020603050405020304"/>
                <a:ea typeface="sans-serif"/>
                <a:sym typeface="+mn-ea"/>
              </a:rPr>
              <a:t> </a:t>
            </a:r>
            <a:r>
              <a:rPr dirty="0" err="1">
                <a:latin typeface="Times New Roman" panose="02020603050405020304"/>
                <a:ea typeface="sans-serif"/>
                <a:sym typeface="+mn-ea"/>
              </a:rPr>
              <a:t>впервые</a:t>
            </a:r>
            <a:r>
              <a:rPr dirty="0">
                <a:latin typeface="Times New Roman" panose="02020603050405020304"/>
                <a:ea typeface="sans-serif"/>
                <a:sym typeface="+mn-ea"/>
              </a:rPr>
              <a:t> </a:t>
            </a:r>
            <a:r>
              <a:rPr dirty="0" err="1">
                <a:latin typeface="Times New Roman" panose="02020603050405020304"/>
                <a:ea typeface="sans-serif"/>
                <a:sym typeface="+mn-ea"/>
              </a:rPr>
              <a:t>приняли</a:t>
            </a:r>
            <a:r>
              <a:rPr dirty="0">
                <a:latin typeface="Times New Roman" panose="02020603050405020304"/>
                <a:ea typeface="sans-serif"/>
                <a:sym typeface="+mn-ea"/>
              </a:rPr>
              <a:t> </a:t>
            </a:r>
            <a:r>
              <a:rPr dirty="0" err="1">
                <a:latin typeface="Times New Roman" panose="02020603050405020304"/>
                <a:ea typeface="sans-serif"/>
                <a:sym typeface="+mn-ea"/>
              </a:rPr>
              <a:t>участия</a:t>
            </a:r>
            <a:r>
              <a:rPr dirty="0">
                <a:latin typeface="Times New Roman" panose="02020603050405020304"/>
                <a:ea typeface="sans-serif"/>
                <a:sym typeface="+mn-ea"/>
              </a:rPr>
              <a:t> </a:t>
            </a:r>
            <a:r>
              <a:rPr dirty="0" err="1">
                <a:latin typeface="Times New Roman" panose="02020603050405020304"/>
                <a:ea typeface="sans-serif"/>
                <a:sym typeface="+mn-ea"/>
              </a:rPr>
              <a:t>войска</a:t>
            </a:r>
            <a:r>
              <a:rPr dirty="0">
                <a:latin typeface="Times New Roman" panose="02020603050405020304"/>
                <a:ea typeface="sans-serif"/>
                <a:sym typeface="+mn-ea"/>
              </a:rPr>
              <a:t> </a:t>
            </a:r>
            <a:r>
              <a:rPr dirty="0" err="1">
                <a:latin typeface="Times New Roman" panose="02020603050405020304"/>
                <a:ea typeface="sans-serif"/>
                <a:sym typeface="+mn-ea"/>
              </a:rPr>
              <a:t>Российской</a:t>
            </a:r>
            <a:r>
              <a:rPr dirty="0">
                <a:latin typeface="Times New Roman" panose="02020603050405020304"/>
                <a:ea typeface="sans-serif"/>
                <a:sym typeface="+mn-ea"/>
              </a:rPr>
              <a:t> </a:t>
            </a:r>
            <a:r>
              <a:rPr dirty="0" err="1">
                <a:latin typeface="Times New Roman" panose="02020603050405020304"/>
                <a:ea typeface="sans-serif"/>
                <a:sym typeface="+mn-ea"/>
              </a:rPr>
              <a:t>Федерации</a:t>
            </a:r>
            <a:r>
              <a:rPr dirty="0">
                <a:latin typeface="Times New Roman" panose="02020603050405020304"/>
                <a:ea typeface="sans-serif"/>
                <a:sym typeface="+mn-ea"/>
              </a:rPr>
              <a:t>.</a:t>
            </a:r>
            <a:r>
              <a:rPr lang="ru-RU" dirty="0">
                <a:latin typeface="Times New Roman" panose="02020603050405020304"/>
                <a:ea typeface="sans-serif"/>
                <a:sym typeface="+mn-ea"/>
              </a:rPr>
              <a:t> </a:t>
            </a:r>
          </a:p>
          <a:p>
            <a:pPr marL="0" indent="0" algn="just" defTabSz="266700" fontAlgn="base"/>
            <a:r>
              <a:rPr lang="ru-RU" dirty="0">
                <a:latin typeface="Times New Roman" panose="02020603050405020304"/>
                <a:ea typeface="sans-serif"/>
                <a:sym typeface="+mn-ea"/>
              </a:rPr>
              <a:t>   В наследство от Советского союза державе досталось почти 2,9 миллиона солдат, что было вполне логично при занимаемой территории. Но для РФ это была слишком большая цифра, ведь столь огромную армию нужно кормить и обеспечивать материально-техническими средствами для несения службы.</a:t>
            </a:r>
          </a:p>
        </p:txBody>
      </p:sp>
      <p:sp>
        <p:nvSpPr>
          <p:cNvPr id="6" name="Текстовое поле 5"/>
          <p:cNvSpPr txBox="1"/>
          <p:nvPr/>
        </p:nvSpPr>
        <p:spPr>
          <a:xfrm>
            <a:off x="-20955" y="2283619"/>
            <a:ext cx="7058025" cy="430887"/>
          </a:xfrm>
          <a:prstGeom prst="rect">
            <a:avLst/>
          </a:prstGeom>
          <a:noFill/>
        </p:spPr>
        <p:txBody>
          <a:bodyPr wrap="square" rtlCol="0" anchor="t">
            <a:spAutoFit/>
          </a:bodyPr>
          <a:lstStyle/>
          <a:p>
            <a:r>
              <a:rPr lang="ru-RU" sz="2200" b="1">
                <a:solidFill>
                  <a:srgbClr val="FF0000"/>
                </a:solidFill>
                <a:latin typeface="Times New Roman" panose="02020603050405020304"/>
                <a:ea typeface="sans-serif"/>
                <a:sym typeface="+mn-ea"/>
              </a:rPr>
              <a:t>        </a:t>
            </a:r>
            <a:r>
              <a:rPr sz="2200" b="1">
                <a:solidFill>
                  <a:srgbClr val="FF0000"/>
                </a:solidFill>
                <a:latin typeface="Times New Roman" panose="02020603050405020304"/>
                <a:ea typeface="sans-serif"/>
                <a:sym typeface="+mn-ea"/>
              </a:rPr>
              <a:t>Ключевые этапы в истории создания ВС РФ</a:t>
            </a:r>
            <a:endParaRPr lang="ru-RU" altLang="en-US" sz="2200" b="1">
              <a:solidFill>
                <a:srgbClr val="FF0000"/>
              </a:solidFill>
              <a:latin typeface="Times New Roman" panose="02020603050405020304"/>
              <a:ea typeface="sans-serif"/>
              <a:sym typeface="+mn-ea"/>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ое поле 1"/>
          <p:cNvSpPr txBox="1"/>
          <p:nvPr/>
        </p:nvSpPr>
        <p:spPr>
          <a:xfrm>
            <a:off x="-36195" y="0"/>
            <a:ext cx="9195435" cy="4585871"/>
          </a:xfrm>
          <a:prstGeom prst="rect">
            <a:avLst/>
          </a:prstGeom>
          <a:noFill/>
        </p:spPr>
        <p:txBody>
          <a:bodyPr wrap="square" rtlCol="0" anchor="t">
            <a:spAutoFit/>
          </a:bodyPr>
          <a:lstStyle/>
          <a:p>
            <a:pPr marL="0" indent="0" algn="just" defTabSz="266700" fontAlgn="base"/>
            <a:r>
              <a:rPr lang="ru-RU" dirty="0">
                <a:latin typeface="Times New Roman" panose="02020603050405020304"/>
                <a:ea typeface="sans-serif"/>
                <a:sym typeface="+mn-ea"/>
              </a:rPr>
              <a:t>Поэтому в день создания ВС РФ была установлена штатная численность военнослужащих в количестве 1 миллион человек. При этом приблизительно 900 тысяч граждан должны были заниматься административными вопросами и выполнять другие функции в армии, но не принимать непосредственного участия в военных процессах.</a:t>
            </a:r>
          </a:p>
          <a:p>
            <a:pPr marL="0" indent="0" algn="just" defTabSz="266700" fontAlgn="base"/>
            <a:r>
              <a:rPr lang="ru-RU" altLang="en-US" dirty="0">
                <a:latin typeface="Times New Roman" panose="02020603050405020304"/>
                <a:ea typeface="sans-serif"/>
                <a:sym typeface="+mn-ea"/>
              </a:rPr>
              <a:t>     История создания и развития ВС России может быть разделена на несколько этапов. Первое время было потрачено на сокращение штатной численности, упразднение воинских частей, на которые не хватало финансирования, консервация техники и налаживание взаимодействия между подразделениями строящейся армии.</a:t>
            </a:r>
          </a:p>
          <a:p>
            <a:pPr marL="0" indent="0" algn="ctr" defTabSz="266700" fontAlgn="base"/>
            <a:r>
              <a:rPr lang="ru-RU" altLang="en-US" sz="2200" dirty="0">
                <a:latin typeface="Times New Roman" panose="02020603050405020304"/>
                <a:ea typeface="sans-serif"/>
                <a:sym typeface="+mn-ea"/>
              </a:rPr>
              <a:t>    </a:t>
            </a:r>
            <a:r>
              <a:rPr lang="ru-RU" altLang="en-US" sz="2200" b="1" dirty="0">
                <a:solidFill>
                  <a:srgbClr val="FF0000"/>
                </a:solidFill>
                <a:latin typeface="Times New Roman" panose="02020603050405020304"/>
                <a:ea typeface="sans-serif"/>
                <a:sym typeface="+mn-ea"/>
              </a:rPr>
              <a:t>История создания ВС России кратко:</a:t>
            </a:r>
          </a:p>
          <a:p>
            <a:pPr marL="0" indent="0" algn="just" defTabSz="266700" fontAlgn="base"/>
            <a:r>
              <a:rPr lang="ru-RU" altLang="en-US" dirty="0">
                <a:latin typeface="Times New Roman" panose="02020603050405020304"/>
                <a:ea typeface="sans-serif"/>
                <a:sym typeface="+mn-ea"/>
              </a:rPr>
              <a:t>1.    Подписание указа, инвентаризация вооружения, сокращение штатной численности.</a:t>
            </a:r>
          </a:p>
          <a:p>
            <a:pPr marL="0" indent="0" algn="just" defTabSz="266700" fontAlgn="base"/>
            <a:r>
              <a:rPr lang="ru-RU" altLang="en-US" dirty="0">
                <a:latin typeface="Times New Roman" panose="02020603050405020304"/>
                <a:ea typeface="sans-serif"/>
                <a:sym typeface="+mn-ea"/>
              </a:rPr>
              <a:t>2.    Период реформаторских изменений, направленных на улучшение качества службы и повышение боеспособности армии в целом.</a:t>
            </a:r>
          </a:p>
          <a:p>
            <a:pPr marL="0" indent="0" algn="just" defTabSz="266700" fontAlgn="base"/>
            <a:r>
              <a:rPr lang="ru-RU" altLang="en-US" dirty="0">
                <a:latin typeface="Times New Roman" panose="02020603050405020304"/>
                <a:ea typeface="sans-serif"/>
                <a:sym typeface="+mn-ea"/>
              </a:rPr>
              <a:t>3.    Боевое крещение в Чеченских войнах, отказ от устаревших моделей управления войсками в пользу передовых решений, перевооружение армии.</a:t>
            </a:r>
          </a:p>
          <a:p>
            <a:pPr marL="0" indent="0" algn="just" defTabSz="266700" fontAlgn="base"/>
            <a:r>
              <a:rPr lang="ru-RU" altLang="en-US" dirty="0">
                <a:latin typeface="Times New Roman" panose="02020603050405020304"/>
                <a:ea typeface="sans-serif"/>
                <a:sym typeface="+mn-ea"/>
              </a:rPr>
              <a:t>4.    Становление российских ВС в качестве одного из сильнейших военизированных формирований планеты и дальнейшее наращивание мощности.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ое поле 1"/>
          <p:cNvSpPr txBox="1"/>
          <p:nvPr/>
        </p:nvSpPr>
        <p:spPr>
          <a:xfrm>
            <a:off x="0" y="0"/>
            <a:ext cx="9140190" cy="5133713"/>
          </a:xfrm>
          <a:prstGeom prst="rect">
            <a:avLst/>
          </a:prstGeom>
        </p:spPr>
        <p:txBody>
          <a:bodyPr wrap="square">
            <a:spAutoFit/>
          </a:bodyPr>
          <a:lstStyle/>
          <a:p>
            <a:pPr marL="0" indent="0" algn="just" defTabSz="266700" fontAlgn="base">
              <a:lnSpc>
                <a:spcPct val="90000"/>
              </a:lnSpc>
            </a:pPr>
            <a:r>
              <a:rPr lang="ru-RU" sz="2200" i="0" dirty="0">
                <a:latin typeface="Times New Roman" panose="02020603050405020304"/>
                <a:ea typeface="sans-serif"/>
              </a:rPr>
              <a:t>    </a:t>
            </a:r>
            <a:r>
              <a:rPr i="0" dirty="0" err="1">
                <a:latin typeface="Times New Roman" panose="02020603050405020304"/>
                <a:ea typeface="sans-serif"/>
              </a:rPr>
              <a:t>Создание</a:t>
            </a:r>
            <a:r>
              <a:rPr i="0" dirty="0">
                <a:latin typeface="Times New Roman" panose="02020603050405020304"/>
                <a:ea typeface="sans-serif"/>
              </a:rPr>
              <a:t> и </a:t>
            </a:r>
            <a:r>
              <a:rPr i="0" dirty="0" err="1">
                <a:latin typeface="Times New Roman" panose="02020603050405020304"/>
                <a:ea typeface="sans-serif"/>
              </a:rPr>
              <a:t>развитие</a:t>
            </a:r>
            <a:r>
              <a:rPr i="0" dirty="0">
                <a:latin typeface="Times New Roman" panose="02020603050405020304"/>
                <a:ea typeface="sans-serif"/>
              </a:rPr>
              <a:t> </a:t>
            </a:r>
            <a:r>
              <a:rPr i="0" dirty="0" err="1">
                <a:latin typeface="Times New Roman" panose="02020603050405020304"/>
                <a:ea typeface="sans-serif"/>
              </a:rPr>
              <a:t>вооруженных</a:t>
            </a:r>
            <a:r>
              <a:rPr i="0" dirty="0">
                <a:latin typeface="Times New Roman" panose="02020603050405020304"/>
                <a:ea typeface="sans-serif"/>
              </a:rPr>
              <a:t> </a:t>
            </a:r>
            <a:r>
              <a:rPr i="0" dirty="0" err="1">
                <a:latin typeface="Times New Roman" panose="02020603050405020304"/>
                <a:ea typeface="sans-serif"/>
              </a:rPr>
              <a:t>сил</a:t>
            </a:r>
            <a:r>
              <a:rPr i="0" dirty="0">
                <a:latin typeface="Times New Roman" panose="02020603050405020304"/>
                <a:ea typeface="sans-serif"/>
              </a:rPr>
              <a:t> </a:t>
            </a:r>
            <a:r>
              <a:rPr i="0" dirty="0" err="1">
                <a:latin typeface="Times New Roman" panose="02020603050405020304"/>
                <a:ea typeface="sans-serif"/>
              </a:rPr>
              <a:t>России</a:t>
            </a:r>
            <a:r>
              <a:rPr i="0" dirty="0">
                <a:latin typeface="Times New Roman" panose="02020603050405020304"/>
                <a:ea typeface="sans-serif"/>
              </a:rPr>
              <a:t> </a:t>
            </a:r>
            <a:r>
              <a:rPr i="0" dirty="0" err="1">
                <a:latin typeface="Times New Roman" panose="02020603050405020304"/>
                <a:ea typeface="sans-serif"/>
              </a:rPr>
              <a:t>всегда</a:t>
            </a:r>
            <a:r>
              <a:rPr i="0" dirty="0">
                <a:latin typeface="Times New Roman" panose="02020603050405020304"/>
                <a:ea typeface="sans-serif"/>
              </a:rPr>
              <a:t> </a:t>
            </a:r>
            <a:r>
              <a:rPr i="0" dirty="0" err="1">
                <a:latin typeface="Times New Roman" panose="02020603050405020304"/>
                <a:ea typeface="sans-serif"/>
              </a:rPr>
              <a:t>зависело</a:t>
            </a:r>
            <a:r>
              <a:rPr i="0" dirty="0">
                <a:latin typeface="Times New Roman" panose="02020603050405020304"/>
                <a:ea typeface="sans-serif"/>
              </a:rPr>
              <a:t> </a:t>
            </a:r>
            <a:r>
              <a:rPr i="0" dirty="0" err="1">
                <a:latin typeface="Times New Roman" panose="02020603050405020304"/>
                <a:ea typeface="sans-serif"/>
              </a:rPr>
              <a:t>от</a:t>
            </a:r>
            <a:r>
              <a:rPr i="0" dirty="0">
                <a:latin typeface="Times New Roman" panose="02020603050405020304"/>
                <a:ea typeface="sans-serif"/>
              </a:rPr>
              <a:t> </a:t>
            </a:r>
            <a:r>
              <a:rPr i="0" dirty="0" err="1">
                <a:latin typeface="Times New Roman" panose="02020603050405020304"/>
                <a:ea typeface="sans-serif"/>
              </a:rPr>
              <a:t>экономической</a:t>
            </a:r>
            <a:r>
              <a:rPr i="0" dirty="0">
                <a:latin typeface="Times New Roman" panose="02020603050405020304"/>
                <a:ea typeface="sans-serif"/>
              </a:rPr>
              <a:t> </a:t>
            </a:r>
            <a:r>
              <a:rPr i="0" dirty="0" err="1">
                <a:latin typeface="Times New Roman" panose="02020603050405020304"/>
                <a:ea typeface="sans-serif"/>
              </a:rPr>
              <a:t>составляющей</a:t>
            </a:r>
            <a:r>
              <a:rPr i="0" dirty="0">
                <a:latin typeface="Times New Roman" panose="02020603050405020304"/>
                <a:ea typeface="sans-serif"/>
              </a:rPr>
              <a:t>, </a:t>
            </a:r>
            <a:r>
              <a:rPr i="0" dirty="0" err="1">
                <a:latin typeface="Times New Roman" panose="02020603050405020304"/>
                <a:ea typeface="sans-serif"/>
              </a:rPr>
              <a:t>поскольку</a:t>
            </a:r>
            <a:r>
              <a:rPr i="0" dirty="0">
                <a:latin typeface="Times New Roman" panose="02020603050405020304"/>
                <a:ea typeface="sans-serif"/>
              </a:rPr>
              <a:t> </a:t>
            </a:r>
            <a:r>
              <a:rPr i="0" dirty="0" err="1">
                <a:latin typeface="Times New Roman" panose="02020603050405020304"/>
                <a:ea typeface="sans-serif"/>
              </a:rPr>
              <a:t>нехватка</a:t>
            </a:r>
            <a:r>
              <a:rPr i="0" dirty="0">
                <a:latin typeface="Times New Roman" panose="02020603050405020304"/>
                <a:ea typeface="sans-serif"/>
              </a:rPr>
              <a:t> </a:t>
            </a:r>
            <a:r>
              <a:rPr i="0" dirty="0" err="1">
                <a:latin typeface="Times New Roman" panose="02020603050405020304"/>
                <a:ea typeface="sans-serif"/>
              </a:rPr>
              <a:t>денег</a:t>
            </a:r>
            <a:r>
              <a:rPr i="0" dirty="0">
                <a:latin typeface="Times New Roman" panose="02020603050405020304"/>
                <a:ea typeface="sans-serif"/>
              </a:rPr>
              <a:t> в </a:t>
            </a:r>
            <a:r>
              <a:rPr i="0" dirty="0" err="1">
                <a:latin typeface="Times New Roman" panose="02020603050405020304"/>
                <a:ea typeface="sans-serif"/>
              </a:rPr>
              <a:t>государственном</a:t>
            </a:r>
            <a:r>
              <a:rPr i="0" dirty="0">
                <a:latin typeface="Times New Roman" panose="02020603050405020304"/>
                <a:ea typeface="sans-serif"/>
              </a:rPr>
              <a:t> </a:t>
            </a:r>
            <a:r>
              <a:rPr i="0" dirty="0" err="1">
                <a:latin typeface="Times New Roman" panose="02020603050405020304"/>
                <a:ea typeface="sans-serif"/>
              </a:rPr>
              <a:t>бюджете</a:t>
            </a:r>
            <a:r>
              <a:rPr i="0" dirty="0">
                <a:latin typeface="Times New Roman" panose="02020603050405020304"/>
                <a:ea typeface="sans-serif"/>
              </a:rPr>
              <a:t> </a:t>
            </a:r>
            <a:r>
              <a:rPr i="0" dirty="0" err="1">
                <a:latin typeface="Times New Roman" panose="02020603050405020304"/>
                <a:ea typeface="sans-serif"/>
              </a:rPr>
              <a:t>не</a:t>
            </a:r>
            <a:r>
              <a:rPr i="0" dirty="0">
                <a:latin typeface="Times New Roman" panose="02020603050405020304"/>
                <a:ea typeface="sans-serif"/>
              </a:rPr>
              <a:t> </a:t>
            </a:r>
            <a:r>
              <a:rPr i="0" dirty="0" err="1">
                <a:latin typeface="Times New Roman" panose="02020603050405020304"/>
                <a:ea typeface="sans-serif"/>
              </a:rPr>
              <a:t>позволяла</a:t>
            </a:r>
            <a:r>
              <a:rPr i="0" dirty="0">
                <a:latin typeface="Times New Roman" panose="02020603050405020304"/>
                <a:ea typeface="sans-serif"/>
              </a:rPr>
              <a:t> </a:t>
            </a:r>
            <a:r>
              <a:rPr i="0" dirty="0" err="1">
                <a:latin typeface="Times New Roman" panose="02020603050405020304"/>
                <a:ea typeface="sans-serif"/>
              </a:rPr>
              <a:t>разработать</a:t>
            </a:r>
            <a:r>
              <a:rPr i="0" dirty="0">
                <a:latin typeface="Times New Roman" panose="02020603050405020304"/>
                <a:ea typeface="sans-serif"/>
              </a:rPr>
              <a:t> </a:t>
            </a:r>
            <a:r>
              <a:rPr i="0" dirty="0" err="1">
                <a:latin typeface="Times New Roman" panose="02020603050405020304"/>
                <a:ea typeface="sans-serif"/>
              </a:rPr>
              <a:t>эффективную</a:t>
            </a:r>
            <a:r>
              <a:rPr i="0" dirty="0">
                <a:latin typeface="Times New Roman" panose="02020603050405020304"/>
                <a:ea typeface="sans-serif"/>
              </a:rPr>
              <a:t> </a:t>
            </a:r>
            <a:r>
              <a:rPr i="0" dirty="0" err="1">
                <a:latin typeface="Times New Roman" panose="02020603050405020304"/>
                <a:ea typeface="sans-serif"/>
              </a:rPr>
              <a:t>программу</a:t>
            </a:r>
            <a:r>
              <a:rPr i="0" dirty="0">
                <a:latin typeface="Times New Roman" panose="02020603050405020304"/>
                <a:ea typeface="sans-serif"/>
              </a:rPr>
              <a:t>. </a:t>
            </a:r>
            <a:r>
              <a:rPr i="0" dirty="0" err="1">
                <a:latin typeface="Times New Roman" panose="02020603050405020304"/>
                <a:ea typeface="sans-serif"/>
              </a:rPr>
              <a:t>Президент</a:t>
            </a:r>
            <a:r>
              <a:rPr i="0" dirty="0">
                <a:latin typeface="Times New Roman" panose="02020603050405020304"/>
                <a:ea typeface="sans-serif"/>
              </a:rPr>
              <a:t> </a:t>
            </a:r>
            <a:r>
              <a:rPr i="0" dirty="0" err="1">
                <a:latin typeface="Times New Roman" panose="02020603050405020304"/>
                <a:ea typeface="sans-serif"/>
              </a:rPr>
              <a:t>был</a:t>
            </a:r>
            <a:r>
              <a:rPr i="0" dirty="0">
                <a:latin typeface="Times New Roman" panose="02020603050405020304"/>
                <a:ea typeface="sans-serif"/>
              </a:rPr>
              <a:t> </a:t>
            </a:r>
            <a:r>
              <a:rPr i="0" dirty="0" err="1">
                <a:latin typeface="Times New Roman" panose="02020603050405020304"/>
                <a:ea typeface="sans-serif"/>
              </a:rPr>
              <a:t>занят</a:t>
            </a:r>
            <a:r>
              <a:rPr i="0" dirty="0">
                <a:latin typeface="Times New Roman" panose="02020603050405020304"/>
                <a:ea typeface="sans-serif"/>
              </a:rPr>
              <a:t> </a:t>
            </a:r>
            <a:r>
              <a:rPr i="0" dirty="0" err="1">
                <a:latin typeface="Times New Roman" panose="02020603050405020304"/>
                <a:ea typeface="sans-serif"/>
              </a:rPr>
              <a:t>решением</a:t>
            </a:r>
            <a:r>
              <a:rPr i="0" dirty="0">
                <a:latin typeface="Times New Roman" panose="02020603050405020304"/>
                <a:ea typeface="sans-serif"/>
              </a:rPr>
              <a:t> </a:t>
            </a:r>
            <a:r>
              <a:rPr i="0" dirty="0" err="1">
                <a:latin typeface="Times New Roman" panose="02020603050405020304"/>
                <a:ea typeface="sans-serif"/>
              </a:rPr>
              <a:t>социальных</a:t>
            </a:r>
            <a:r>
              <a:rPr i="0" dirty="0">
                <a:latin typeface="Times New Roman" panose="02020603050405020304"/>
                <a:ea typeface="sans-serif"/>
              </a:rPr>
              <a:t> </a:t>
            </a:r>
            <a:r>
              <a:rPr i="0" dirty="0" err="1">
                <a:latin typeface="Times New Roman" panose="02020603050405020304"/>
                <a:ea typeface="sans-serif"/>
              </a:rPr>
              <a:t>вопросов</a:t>
            </a:r>
            <a:r>
              <a:rPr i="0" dirty="0">
                <a:latin typeface="Times New Roman" panose="02020603050405020304"/>
                <a:ea typeface="sans-serif"/>
              </a:rPr>
              <a:t>, </a:t>
            </a:r>
            <a:r>
              <a:rPr i="0" dirty="0" err="1">
                <a:latin typeface="Times New Roman" panose="02020603050405020304"/>
                <a:ea typeface="sans-serif"/>
              </a:rPr>
              <a:t>поэтому</a:t>
            </a:r>
            <a:r>
              <a:rPr i="0" dirty="0">
                <a:latin typeface="Times New Roman" panose="02020603050405020304"/>
                <a:ea typeface="sans-serif"/>
              </a:rPr>
              <a:t> </a:t>
            </a:r>
            <a:r>
              <a:rPr i="0" dirty="0" err="1">
                <a:latin typeface="Times New Roman" panose="02020603050405020304"/>
                <a:ea typeface="sans-serif"/>
              </a:rPr>
              <a:t>знал</a:t>
            </a:r>
            <a:r>
              <a:rPr i="0" dirty="0">
                <a:latin typeface="Times New Roman" panose="02020603050405020304"/>
                <a:ea typeface="sans-serif"/>
              </a:rPr>
              <a:t> о </a:t>
            </a:r>
            <a:r>
              <a:rPr i="0" dirty="0" err="1">
                <a:latin typeface="Times New Roman" panose="02020603050405020304"/>
                <a:ea typeface="sans-serif"/>
              </a:rPr>
              <a:t>состоянии</a:t>
            </a:r>
            <a:r>
              <a:rPr i="0" dirty="0">
                <a:latin typeface="Times New Roman" panose="02020603050405020304"/>
                <a:ea typeface="sans-serif"/>
              </a:rPr>
              <a:t> </a:t>
            </a:r>
            <a:r>
              <a:rPr i="0" dirty="0" err="1">
                <a:latin typeface="Times New Roman" panose="02020603050405020304"/>
                <a:ea typeface="sans-serif"/>
              </a:rPr>
              <a:t>дел</a:t>
            </a:r>
            <a:r>
              <a:rPr i="0" dirty="0">
                <a:latin typeface="Times New Roman" panose="02020603050405020304"/>
                <a:ea typeface="sans-serif"/>
              </a:rPr>
              <a:t> в </a:t>
            </a:r>
            <a:r>
              <a:rPr i="0" dirty="0" err="1">
                <a:latin typeface="Times New Roman" panose="02020603050405020304"/>
                <a:ea typeface="sans-serif"/>
              </a:rPr>
              <a:t>армии</a:t>
            </a:r>
            <a:r>
              <a:rPr i="0" dirty="0">
                <a:latin typeface="Times New Roman" panose="02020603050405020304"/>
                <a:ea typeface="sans-serif"/>
              </a:rPr>
              <a:t> </a:t>
            </a:r>
            <a:r>
              <a:rPr i="0" dirty="0" err="1">
                <a:latin typeface="Times New Roman" panose="02020603050405020304"/>
                <a:ea typeface="sans-serif"/>
              </a:rPr>
              <a:t>лишь</a:t>
            </a:r>
            <a:r>
              <a:rPr i="0" dirty="0">
                <a:latin typeface="Times New Roman" panose="02020603050405020304"/>
                <a:ea typeface="sans-serif"/>
              </a:rPr>
              <a:t> </a:t>
            </a:r>
            <a:r>
              <a:rPr i="0" dirty="0" err="1">
                <a:latin typeface="Times New Roman" panose="02020603050405020304"/>
                <a:ea typeface="sans-serif"/>
              </a:rPr>
              <a:t>по</a:t>
            </a:r>
            <a:r>
              <a:rPr i="0" dirty="0">
                <a:latin typeface="Times New Roman" panose="02020603050405020304"/>
                <a:ea typeface="sans-serif"/>
              </a:rPr>
              <a:t> </a:t>
            </a:r>
            <a:r>
              <a:rPr i="0" dirty="0" err="1">
                <a:latin typeface="Times New Roman" panose="02020603050405020304"/>
                <a:ea typeface="sans-serif"/>
              </a:rPr>
              <a:t>рапортам</a:t>
            </a:r>
            <a:r>
              <a:rPr i="0" dirty="0">
                <a:latin typeface="Times New Roman" panose="02020603050405020304"/>
                <a:ea typeface="sans-serif"/>
              </a:rPr>
              <a:t> </a:t>
            </a:r>
            <a:r>
              <a:rPr i="0" dirty="0" err="1">
                <a:latin typeface="Times New Roman" panose="02020603050405020304"/>
                <a:ea typeface="sans-serif"/>
              </a:rPr>
              <a:t>из</a:t>
            </a:r>
            <a:r>
              <a:rPr i="0" dirty="0">
                <a:latin typeface="Times New Roman" panose="02020603050405020304"/>
                <a:ea typeface="sans-serif"/>
              </a:rPr>
              <a:t> </a:t>
            </a:r>
            <a:r>
              <a:rPr i="0" dirty="0" err="1">
                <a:latin typeface="Times New Roman" panose="02020603050405020304"/>
                <a:ea typeface="sans-serif"/>
              </a:rPr>
              <a:t>Министерства</a:t>
            </a:r>
            <a:r>
              <a:rPr i="0" dirty="0">
                <a:latin typeface="Times New Roman" panose="02020603050405020304"/>
                <a:ea typeface="sans-serif"/>
              </a:rPr>
              <a:t> </a:t>
            </a:r>
            <a:r>
              <a:rPr i="0" dirty="0" err="1">
                <a:latin typeface="Times New Roman" panose="02020603050405020304"/>
                <a:ea typeface="sans-serif"/>
              </a:rPr>
              <a:t>обороны</a:t>
            </a:r>
            <a:r>
              <a:rPr i="0" dirty="0">
                <a:latin typeface="Times New Roman" panose="02020603050405020304"/>
                <a:ea typeface="sans-serif"/>
              </a:rPr>
              <a:t>. А </a:t>
            </a:r>
            <a:r>
              <a:rPr i="0" dirty="0" err="1">
                <a:latin typeface="Times New Roman" panose="02020603050405020304"/>
                <a:ea typeface="sans-serif"/>
              </a:rPr>
              <a:t>оттуда</a:t>
            </a:r>
            <a:r>
              <a:rPr i="0" dirty="0">
                <a:latin typeface="Times New Roman" panose="02020603050405020304"/>
                <a:ea typeface="sans-serif"/>
              </a:rPr>
              <a:t> </a:t>
            </a:r>
            <a:r>
              <a:rPr i="0" dirty="0" err="1">
                <a:latin typeface="Times New Roman" panose="02020603050405020304"/>
                <a:ea typeface="sans-serif"/>
              </a:rPr>
              <a:t>приходили</a:t>
            </a:r>
            <a:r>
              <a:rPr i="0" dirty="0">
                <a:latin typeface="Times New Roman" panose="02020603050405020304"/>
                <a:ea typeface="sans-serif"/>
              </a:rPr>
              <a:t> </a:t>
            </a:r>
            <a:r>
              <a:rPr i="0" dirty="0" err="1">
                <a:latin typeface="Times New Roman" panose="02020603050405020304"/>
                <a:ea typeface="sans-serif"/>
              </a:rPr>
              <a:t>вдохновляющие</a:t>
            </a:r>
            <a:r>
              <a:rPr i="0" dirty="0">
                <a:latin typeface="Times New Roman" panose="02020603050405020304"/>
                <a:ea typeface="sans-serif"/>
              </a:rPr>
              <a:t> </a:t>
            </a:r>
            <a:r>
              <a:rPr i="0" dirty="0" err="1">
                <a:latin typeface="Times New Roman" panose="02020603050405020304"/>
                <a:ea typeface="sans-serif"/>
              </a:rPr>
              <a:t>отчеты</a:t>
            </a:r>
            <a:r>
              <a:rPr i="0" dirty="0">
                <a:latin typeface="Times New Roman" panose="02020603050405020304"/>
                <a:ea typeface="sans-serif"/>
              </a:rPr>
              <a:t>, </a:t>
            </a:r>
            <a:r>
              <a:rPr i="0" dirty="0" err="1">
                <a:latin typeface="Times New Roman" panose="02020603050405020304"/>
                <a:ea typeface="sans-serif"/>
              </a:rPr>
              <a:t>которые</a:t>
            </a:r>
            <a:r>
              <a:rPr i="0" dirty="0">
                <a:latin typeface="Times New Roman" panose="02020603050405020304"/>
                <a:ea typeface="sans-serif"/>
              </a:rPr>
              <a:t> </a:t>
            </a:r>
            <a:r>
              <a:rPr i="0" dirty="0" err="1">
                <a:latin typeface="Times New Roman" panose="02020603050405020304"/>
                <a:ea typeface="sans-serif"/>
              </a:rPr>
              <a:t>внушали</a:t>
            </a:r>
            <a:r>
              <a:rPr i="0" dirty="0">
                <a:latin typeface="Times New Roman" panose="02020603050405020304"/>
                <a:ea typeface="sans-serif"/>
              </a:rPr>
              <a:t> </a:t>
            </a:r>
            <a:r>
              <a:rPr i="0" dirty="0" err="1">
                <a:latin typeface="Times New Roman" panose="02020603050405020304"/>
                <a:ea typeface="sans-serif"/>
              </a:rPr>
              <a:t>оптимизм</a:t>
            </a:r>
            <a:r>
              <a:rPr i="0" dirty="0">
                <a:latin typeface="Times New Roman" panose="02020603050405020304"/>
                <a:ea typeface="sans-serif"/>
              </a:rPr>
              <a:t> и </a:t>
            </a:r>
            <a:r>
              <a:rPr i="0" dirty="0" err="1">
                <a:latin typeface="Times New Roman" panose="02020603050405020304"/>
                <a:ea typeface="sans-serif"/>
              </a:rPr>
              <a:t>утверждали</a:t>
            </a:r>
            <a:r>
              <a:rPr i="0" dirty="0">
                <a:latin typeface="Times New Roman" panose="02020603050405020304"/>
                <a:ea typeface="sans-serif"/>
              </a:rPr>
              <a:t>, </a:t>
            </a:r>
            <a:r>
              <a:rPr i="0" dirty="0" err="1">
                <a:latin typeface="Times New Roman" panose="02020603050405020304"/>
                <a:ea typeface="sans-serif"/>
              </a:rPr>
              <a:t>что</a:t>
            </a:r>
            <a:r>
              <a:rPr i="0" dirty="0">
                <a:latin typeface="Times New Roman" panose="02020603050405020304"/>
                <a:ea typeface="sans-serif"/>
              </a:rPr>
              <a:t> </a:t>
            </a:r>
            <a:r>
              <a:rPr i="0" dirty="0" err="1">
                <a:latin typeface="Times New Roman" panose="02020603050405020304"/>
                <a:ea typeface="sans-serif"/>
              </a:rPr>
              <a:t>реформы</a:t>
            </a:r>
            <a:r>
              <a:rPr i="0" dirty="0">
                <a:latin typeface="Times New Roman" panose="02020603050405020304"/>
                <a:ea typeface="sans-serif"/>
              </a:rPr>
              <a:t> </a:t>
            </a:r>
            <a:r>
              <a:rPr i="0" dirty="0" err="1">
                <a:latin typeface="Times New Roman" panose="02020603050405020304"/>
                <a:ea typeface="sans-serif"/>
              </a:rPr>
              <a:t>идут</a:t>
            </a:r>
            <a:r>
              <a:rPr i="0" dirty="0">
                <a:latin typeface="Times New Roman" panose="02020603050405020304"/>
                <a:ea typeface="sans-serif"/>
              </a:rPr>
              <a:t> </a:t>
            </a:r>
            <a:r>
              <a:rPr i="0" dirty="0" err="1">
                <a:latin typeface="Times New Roman" panose="02020603050405020304"/>
                <a:ea typeface="sans-serif"/>
              </a:rPr>
              <a:t>полным</a:t>
            </a:r>
            <a:r>
              <a:rPr i="0" dirty="0">
                <a:latin typeface="Times New Roman" panose="02020603050405020304"/>
                <a:ea typeface="sans-serif"/>
              </a:rPr>
              <a:t> </a:t>
            </a:r>
            <a:r>
              <a:rPr i="0" dirty="0" err="1">
                <a:latin typeface="Times New Roman" panose="02020603050405020304"/>
                <a:ea typeface="sans-serif"/>
              </a:rPr>
              <a:t>ходом</a:t>
            </a:r>
            <a:r>
              <a:rPr i="0" dirty="0">
                <a:latin typeface="Times New Roman" panose="02020603050405020304"/>
                <a:ea typeface="sans-serif"/>
              </a:rPr>
              <a:t>.</a:t>
            </a:r>
          </a:p>
          <a:p>
            <a:pPr marL="0" indent="0" algn="just" defTabSz="266700" fontAlgn="base">
              <a:lnSpc>
                <a:spcPct val="90000"/>
              </a:lnSpc>
            </a:pPr>
            <a:r>
              <a:rPr lang="ru-RU" i="0" dirty="0">
                <a:latin typeface="Times New Roman" panose="02020603050405020304"/>
                <a:ea typeface="sans-serif"/>
              </a:rPr>
              <a:t>    </a:t>
            </a:r>
            <a:r>
              <a:rPr i="0" dirty="0" err="1">
                <a:latin typeface="Times New Roman" panose="02020603050405020304"/>
                <a:ea typeface="sans-serif"/>
              </a:rPr>
              <a:t>Этапы</a:t>
            </a:r>
            <a:r>
              <a:rPr i="0" dirty="0">
                <a:latin typeface="Times New Roman" panose="02020603050405020304"/>
                <a:ea typeface="sans-serif"/>
              </a:rPr>
              <a:t> </a:t>
            </a:r>
            <a:r>
              <a:rPr i="0" dirty="0" err="1">
                <a:latin typeface="Times New Roman" panose="02020603050405020304"/>
                <a:ea typeface="sans-serif"/>
              </a:rPr>
              <a:t>создания</a:t>
            </a:r>
            <a:r>
              <a:rPr i="0" dirty="0">
                <a:latin typeface="Times New Roman" panose="02020603050405020304"/>
                <a:ea typeface="sans-serif"/>
              </a:rPr>
              <a:t> и </a:t>
            </a:r>
            <a:r>
              <a:rPr i="0" dirty="0" err="1">
                <a:latin typeface="Times New Roman" panose="02020603050405020304"/>
                <a:ea typeface="sans-serif"/>
              </a:rPr>
              <a:t>развития</a:t>
            </a:r>
            <a:r>
              <a:rPr i="0" dirty="0">
                <a:latin typeface="Times New Roman" panose="02020603050405020304"/>
                <a:ea typeface="sans-serif"/>
              </a:rPr>
              <a:t> </a:t>
            </a:r>
            <a:r>
              <a:rPr i="0" dirty="0" err="1">
                <a:latin typeface="Times New Roman" panose="02020603050405020304"/>
                <a:ea typeface="sans-serif"/>
              </a:rPr>
              <a:t>вооруженных</a:t>
            </a:r>
            <a:r>
              <a:rPr i="0" dirty="0">
                <a:latin typeface="Times New Roman" panose="02020603050405020304"/>
                <a:ea typeface="sans-serif"/>
              </a:rPr>
              <a:t> </a:t>
            </a:r>
            <a:r>
              <a:rPr i="0" dirty="0" err="1">
                <a:latin typeface="Times New Roman" panose="02020603050405020304"/>
                <a:ea typeface="sans-serif"/>
              </a:rPr>
              <a:t>сил</a:t>
            </a:r>
            <a:r>
              <a:rPr i="0" dirty="0">
                <a:latin typeface="Times New Roman" panose="02020603050405020304"/>
                <a:ea typeface="sans-serif"/>
              </a:rPr>
              <a:t> </a:t>
            </a:r>
            <a:r>
              <a:rPr i="0" dirty="0" err="1">
                <a:latin typeface="Times New Roman" panose="02020603050405020304"/>
                <a:ea typeface="sans-serif"/>
              </a:rPr>
              <a:t>России</a:t>
            </a:r>
            <a:r>
              <a:rPr i="0" dirty="0">
                <a:latin typeface="Times New Roman" panose="02020603050405020304"/>
                <a:ea typeface="sans-serif"/>
              </a:rPr>
              <a:t> </a:t>
            </a:r>
            <a:r>
              <a:rPr i="0" dirty="0" err="1">
                <a:latin typeface="Times New Roman" panose="02020603050405020304"/>
                <a:ea typeface="sans-serif"/>
              </a:rPr>
              <a:t>обычно</a:t>
            </a:r>
            <a:r>
              <a:rPr i="0" dirty="0">
                <a:latin typeface="Times New Roman" panose="02020603050405020304"/>
                <a:ea typeface="sans-serif"/>
              </a:rPr>
              <a:t> </a:t>
            </a:r>
            <a:r>
              <a:rPr i="0" dirty="0" err="1">
                <a:latin typeface="Times New Roman" panose="02020603050405020304"/>
                <a:ea typeface="sans-serif"/>
              </a:rPr>
              <a:t>принято</a:t>
            </a:r>
            <a:r>
              <a:rPr i="0" dirty="0">
                <a:latin typeface="Times New Roman" panose="02020603050405020304"/>
                <a:ea typeface="sans-serif"/>
              </a:rPr>
              <a:t> </a:t>
            </a:r>
            <a:r>
              <a:rPr i="0" dirty="0" err="1">
                <a:latin typeface="Times New Roman" panose="02020603050405020304"/>
                <a:ea typeface="sans-serif"/>
              </a:rPr>
              <a:t>разделять</a:t>
            </a:r>
            <a:r>
              <a:rPr i="0" dirty="0">
                <a:latin typeface="Times New Roman" panose="02020603050405020304"/>
                <a:ea typeface="sans-serif"/>
              </a:rPr>
              <a:t> в </a:t>
            </a:r>
            <a:r>
              <a:rPr i="0" dirty="0" err="1">
                <a:latin typeface="Times New Roman" panose="02020603050405020304"/>
                <a:ea typeface="sans-serif"/>
              </a:rPr>
              <a:t>соответствии</a:t>
            </a:r>
            <a:r>
              <a:rPr i="0" dirty="0">
                <a:latin typeface="Times New Roman" panose="02020603050405020304"/>
                <a:ea typeface="sans-serif"/>
              </a:rPr>
              <a:t> с </a:t>
            </a:r>
            <a:r>
              <a:rPr i="0" dirty="0" err="1">
                <a:latin typeface="Times New Roman" panose="02020603050405020304"/>
                <a:ea typeface="sans-serif"/>
              </a:rPr>
              <a:t>изменениями</a:t>
            </a:r>
            <a:r>
              <a:rPr i="0" dirty="0">
                <a:latin typeface="Times New Roman" panose="02020603050405020304"/>
                <a:ea typeface="sans-serif"/>
              </a:rPr>
              <a:t> в </a:t>
            </a:r>
            <a:r>
              <a:rPr i="0" dirty="0" err="1">
                <a:latin typeface="Times New Roman" panose="02020603050405020304"/>
                <a:ea typeface="sans-serif"/>
              </a:rPr>
              <a:t>руководстве</a:t>
            </a:r>
            <a:r>
              <a:rPr i="0" dirty="0">
                <a:latin typeface="Times New Roman" panose="02020603050405020304"/>
                <a:ea typeface="sans-serif"/>
              </a:rPr>
              <a:t> </a:t>
            </a:r>
            <a:r>
              <a:rPr i="0" dirty="0" err="1">
                <a:latin typeface="Times New Roman" panose="02020603050405020304"/>
                <a:ea typeface="sans-serif"/>
              </a:rPr>
              <a:t>страны</a:t>
            </a:r>
            <a:r>
              <a:rPr i="0" dirty="0">
                <a:latin typeface="Times New Roman" panose="02020603050405020304"/>
                <a:ea typeface="sans-serif"/>
              </a:rPr>
              <a:t> и </a:t>
            </a:r>
            <a:r>
              <a:rPr i="0" dirty="0" err="1">
                <a:latin typeface="Times New Roman" panose="02020603050405020304"/>
                <a:ea typeface="sans-serif"/>
              </a:rPr>
              <a:t>армии</a:t>
            </a:r>
            <a:r>
              <a:rPr i="0" dirty="0">
                <a:latin typeface="Times New Roman" panose="02020603050405020304"/>
                <a:ea typeface="sans-serif"/>
              </a:rPr>
              <a:t>.</a:t>
            </a:r>
          </a:p>
          <a:p>
            <a:pPr marL="0" indent="0" algn="just" defTabSz="266700" fontAlgn="base">
              <a:lnSpc>
                <a:spcPct val="90000"/>
              </a:lnSpc>
            </a:pPr>
            <a:r>
              <a:rPr i="0" dirty="0">
                <a:latin typeface="Times New Roman" panose="02020603050405020304"/>
                <a:ea typeface="sans-serif"/>
              </a:rPr>
              <a:t> </a:t>
            </a:r>
            <a:r>
              <a:rPr lang="ru-RU" i="0" dirty="0">
                <a:latin typeface="Times New Roman" panose="02020603050405020304"/>
                <a:ea typeface="sans-serif"/>
              </a:rPr>
              <a:t>   </a:t>
            </a:r>
            <a:r>
              <a:rPr i="0" dirty="0" err="1">
                <a:latin typeface="Times New Roman" panose="02020603050405020304"/>
                <a:ea typeface="sans-serif"/>
              </a:rPr>
              <a:t>Первый</a:t>
            </a:r>
            <a:r>
              <a:rPr i="0" dirty="0">
                <a:latin typeface="Times New Roman" panose="02020603050405020304"/>
                <a:ea typeface="sans-serif"/>
              </a:rPr>
              <a:t> </a:t>
            </a:r>
            <a:r>
              <a:rPr i="0" dirty="0" err="1">
                <a:latin typeface="Times New Roman" panose="02020603050405020304"/>
                <a:ea typeface="sans-serif"/>
              </a:rPr>
              <a:t>этап</a:t>
            </a:r>
            <a:r>
              <a:rPr i="0" dirty="0">
                <a:latin typeface="Times New Roman" panose="02020603050405020304"/>
                <a:ea typeface="sans-serif"/>
              </a:rPr>
              <a:t> </a:t>
            </a:r>
            <a:r>
              <a:rPr i="0" dirty="0" err="1">
                <a:latin typeface="Times New Roman" panose="02020603050405020304"/>
                <a:ea typeface="sans-serif"/>
              </a:rPr>
              <a:t>связан</a:t>
            </a:r>
            <a:r>
              <a:rPr i="0" dirty="0">
                <a:latin typeface="Times New Roman" panose="02020603050405020304"/>
                <a:ea typeface="sans-serif"/>
              </a:rPr>
              <a:t> с </a:t>
            </a:r>
            <a:r>
              <a:rPr i="0" dirty="0" err="1">
                <a:latin typeface="Times New Roman" panose="02020603050405020304"/>
                <a:ea typeface="sans-serif"/>
              </a:rPr>
              <a:t>именами</a:t>
            </a:r>
            <a:r>
              <a:rPr i="0" dirty="0">
                <a:latin typeface="Times New Roman" panose="02020603050405020304"/>
                <a:ea typeface="sans-serif"/>
              </a:rPr>
              <a:t> </a:t>
            </a:r>
            <a:r>
              <a:rPr i="0" dirty="0" err="1">
                <a:latin typeface="Times New Roman" panose="02020603050405020304"/>
                <a:ea typeface="sans-serif"/>
              </a:rPr>
              <a:t>Бориса</a:t>
            </a:r>
            <a:r>
              <a:rPr i="0" dirty="0">
                <a:latin typeface="Times New Roman" panose="02020603050405020304"/>
                <a:ea typeface="sans-serif"/>
              </a:rPr>
              <a:t> </a:t>
            </a:r>
            <a:r>
              <a:rPr i="0" dirty="0" err="1">
                <a:latin typeface="Times New Roman" panose="02020603050405020304"/>
                <a:ea typeface="sans-serif"/>
              </a:rPr>
              <a:t>Николаевича</a:t>
            </a:r>
            <a:r>
              <a:rPr i="0" dirty="0">
                <a:latin typeface="Times New Roman" panose="02020603050405020304"/>
                <a:ea typeface="sans-serif"/>
              </a:rPr>
              <a:t> </a:t>
            </a:r>
            <a:r>
              <a:rPr i="0" dirty="0" err="1">
                <a:latin typeface="Times New Roman" panose="02020603050405020304"/>
                <a:ea typeface="sans-serif"/>
              </a:rPr>
              <a:t>Ельцина</a:t>
            </a:r>
            <a:r>
              <a:rPr i="0" dirty="0">
                <a:latin typeface="Times New Roman" panose="02020603050405020304"/>
                <a:ea typeface="sans-serif"/>
              </a:rPr>
              <a:t> и </a:t>
            </a:r>
            <a:r>
              <a:rPr i="0" dirty="0" err="1">
                <a:latin typeface="Times New Roman" panose="02020603050405020304"/>
                <a:ea typeface="sans-serif"/>
              </a:rPr>
              <a:t>Павла</a:t>
            </a:r>
            <a:r>
              <a:rPr i="0" dirty="0">
                <a:latin typeface="Times New Roman" panose="02020603050405020304"/>
                <a:ea typeface="sans-serif"/>
              </a:rPr>
              <a:t> </a:t>
            </a:r>
            <a:r>
              <a:rPr i="0" dirty="0" err="1">
                <a:latin typeface="Times New Roman" panose="02020603050405020304"/>
                <a:ea typeface="sans-serif"/>
              </a:rPr>
              <a:t>Сергеевича</a:t>
            </a:r>
            <a:r>
              <a:rPr i="0" dirty="0">
                <a:latin typeface="Times New Roman" panose="02020603050405020304"/>
                <a:ea typeface="sans-serif"/>
              </a:rPr>
              <a:t> </a:t>
            </a:r>
            <a:r>
              <a:rPr i="0" dirty="0" err="1">
                <a:latin typeface="Times New Roman" panose="02020603050405020304"/>
                <a:ea typeface="sans-serif"/>
              </a:rPr>
              <a:t>Грачева</a:t>
            </a:r>
            <a:endParaRPr i="0" dirty="0">
              <a:latin typeface="Times New Roman" panose="02020603050405020304"/>
              <a:ea typeface="sans-serif"/>
            </a:endParaRPr>
          </a:p>
          <a:p>
            <a:pPr marL="0" indent="0" algn="ctr" defTabSz="266700" fontAlgn="base">
              <a:lnSpc>
                <a:spcPct val="90000"/>
              </a:lnSpc>
            </a:pPr>
            <a:r>
              <a:rPr b="1" i="0" dirty="0" err="1">
                <a:solidFill>
                  <a:srgbClr val="FF0000"/>
                </a:solidFill>
                <a:latin typeface="Times New Roman" panose="02020603050405020304"/>
                <a:ea typeface="RobotoMedium"/>
              </a:rPr>
              <a:t>История</a:t>
            </a:r>
            <a:r>
              <a:rPr b="1" i="0" dirty="0">
                <a:solidFill>
                  <a:srgbClr val="FF0000"/>
                </a:solidFill>
                <a:latin typeface="Times New Roman" panose="02020603050405020304"/>
                <a:ea typeface="RobotoMedium"/>
              </a:rPr>
              <a:t> </a:t>
            </a:r>
            <a:r>
              <a:rPr b="1" i="0" dirty="0" err="1">
                <a:solidFill>
                  <a:srgbClr val="FF0000"/>
                </a:solidFill>
                <a:latin typeface="Times New Roman" panose="02020603050405020304"/>
                <a:ea typeface="RobotoMedium"/>
              </a:rPr>
              <a:t>создания</a:t>
            </a:r>
            <a:r>
              <a:rPr b="1" i="0" dirty="0">
                <a:solidFill>
                  <a:srgbClr val="FF0000"/>
                </a:solidFill>
                <a:latin typeface="Times New Roman" panose="02020603050405020304"/>
                <a:ea typeface="RobotoMedium"/>
              </a:rPr>
              <a:t> ВС РФ </a:t>
            </a:r>
            <a:r>
              <a:rPr b="1" i="0" dirty="0" err="1">
                <a:solidFill>
                  <a:srgbClr val="FF0000"/>
                </a:solidFill>
                <a:latin typeface="Times New Roman" panose="02020603050405020304"/>
                <a:ea typeface="RobotoMedium"/>
              </a:rPr>
              <a:t>кратко</a:t>
            </a:r>
            <a:r>
              <a:rPr b="1" i="0" dirty="0">
                <a:solidFill>
                  <a:srgbClr val="FF0000"/>
                </a:solidFill>
                <a:latin typeface="Times New Roman" panose="02020603050405020304"/>
                <a:ea typeface="RobotoMedium"/>
              </a:rPr>
              <a:t> (1992-1995 </a:t>
            </a:r>
            <a:r>
              <a:rPr b="1" i="0" dirty="0" err="1">
                <a:solidFill>
                  <a:srgbClr val="FF0000"/>
                </a:solidFill>
                <a:latin typeface="Times New Roman" panose="02020603050405020304"/>
                <a:ea typeface="RobotoMedium"/>
              </a:rPr>
              <a:t>гг</a:t>
            </a:r>
            <a:r>
              <a:rPr b="1" i="0" dirty="0">
                <a:solidFill>
                  <a:srgbClr val="FF0000"/>
                </a:solidFill>
                <a:latin typeface="Times New Roman" panose="02020603050405020304"/>
                <a:ea typeface="RobotoMedium"/>
              </a:rPr>
              <a:t>.)</a:t>
            </a:r>
          </a:p>
          <a:p>
            <a:pPr marL="0" indent="0" algn="just" defTabSz="266700" fontAlgn="base">
              <a:lnSpc>
                <a:spcPct val="90000"/>
              </a:lnSpc>
            </a:pPr>
            <a:r>
              <a:rPr i="0" dirty="0" err="1">
                <a:solidFill>
                  <a:schemeClr val="tx1"/>
                </a:solidFill>
                <a:latin typeface="Times New Roman" panose="02020603050405020304"/>
                <a:ea typeface="RobotoMedium"/>
              </a:rPr>
              <a:t>История</a:t>
            </a:r>
            <a:r>
              <a:rPr i="0" dirty="0">
                <a:solidFill>
                  <a:schemeClr val="tx1"/>
                </a:solidFill>
                <a:latin typeface="Times New Roman" panose="02020603050405020304"/>
                <a:ea typeface="RobotoMedium"/>
              </a:rPr>
              <a:t> </a:t>
            </a:r>
            <a:r>
              <a:rPr i="0" dirty="0" err="1">
                <a:solidFill>
                  <a:schemeClr val="tx1"/>
                </a:solidFill>
                <a:latin typeface="Times New Roman" panose="02020603050405020304"/>
                <a:ea typeface="RobotoMedium"/>
              </a:rPr>
              <a:t>создания</a:t>
            </a:r>
            <a:r>
              <a:rPr i="0" dirty="0">
                <a:solidFill>
                  <a:schemeClr val="tx1"/>
                </a:solidFill>
                <a:latin typeface="Times New Roman" panose="02020603050405020304"/>
                <a:ea typeface="RobotoMedium"/>
              </a:rPr>
              <a:t> ВС </a:t>
            </a:r>
            <a:r>
              <a:rPr i="0" dirty="0" err="1">
                <a:solidFill>
                  <a:schemeClr val="tx1"/>
                </a:solidFill>
                <a:latin typeface="Times New Roman" panose="02020603050405020304"/>
                <a:ea typeface="RobotoMedium"/>
              </a:rPr>
              <a:t>России</a:t>
            </a:r>
            <a:r>
              <a:rPr i="0" dirty="0">
                <a:solidFill>
                  <a:schemeClr val="tx1"/>
                </a:solidFill>
                <a:latin typeface="Times New Roman" panose="02020603050405020304"/>
                <a:ea typeface="RobotoMedium"/>
              </a:rPr>
              <a:t> </a:t>
            </a:r>
            <a:r>
              <a:rPr i="0" dirty="0" err="1">
                <a:solidFill>
                  <a:schemeClr val="tx1"/>
                </a:solidFill>
                <a:latin typeface="Times New Roman" panose="02020603050405020304"/>
                <a:ea typeface="RobotoMedium"/>
              </a:rPr>
              <a:t>фактически</a:t>
            </a:r>
            <a:r>
              <a:rPr i="0" dirty="0">
                <a:solidFill>
                  <a:schemeClr val="tx1"/>
                </a:solidFill>
                <a:latin typeface="Times New Roman" panose="02020603050405020304"/>
                <a:ea typeface="RobotoMedium"/>
              </a:rPr>
              <a:t> </a:t>
            </a:r>
            <a:r>
              <a:rPr i="0" dirty="0" err="1">
                <a:solidFill>
                  <a:schemeClr val="tx1"/>
                </a:solidFill>
                <a:latin typeface="Times New Roman" panose="02020603050405020304"/>
                <a:ea typeface="RobotoMedium"/>
              </a:rPr>
              <a:t>стартовала</a:t>
            </a:r>
            <a:r>
              <a:rPr i="0" dirty="0">
                <a:solidFill>
                  <a:schemeClr val="tx1"/>
                </a:solidFill>
                <a:latin typeface="Times New Roman" panose="02020603050405020304"/>
                <a:ea typeface="RobotoMedium"/>
              </a:rPr>
              <a:t> </a:t>
            </a:r>
            <a:r>
              <a:rPr i="0" dirty="0" err="1">
                <a:solidFill>
                  <a:schemeClr val="tx1"/>
                </a:solidFill>
                <a:latin typeface="Times New Roman" panose="02020603050405020304"/>
                <a:ea typeface="RobotoMedium"/>
              </a:rPr>
              <a:t>еще</a:t>
            </a:r>
            <a:r>
              <a:rPr i="0" dirty="0">
                <a:solidFill>
                  <a:schemeClr val="tx1"/>
                </a:solidFill>
                <a:latin typeface="Times New Roman" panose="02020603050405020304"/>
                <a:ea typeface="RobotoMedium"/>
              </a:rPr>
              <a:t> в </a:t>
            </a:r>
            <a:r>
              <a:rPr i="0" dirty="0" err="1">
                <a:solidFill>
                  <a:schemeClr val="tx1"/>
                </a:solidFill>
                <a:latin typeface="Times New Roman" panose="02020603050405020304"/>
                <a:ea typeface="RobotoMedium"/>
              </a:rPr>
              <a:t>январе</a:t>
            </a:r>
            <a:r>
              <a:rPr i="0" dirty="0">
                <a:solidFill>
                  <a:schemeClr val="tx1"/>
                </a:solidFill>
                <a:latin typeface="Times New Roman" panose="02020603050405020304"/>
                <a:ea typeface="RobotoMedium"/>
              </a:rPr>
              <a:t> 1992 </a:t>
            </a:r>
            <a:r>
              <a:rPr i="0" dirty="0" err="1">
                <a:solidFill>
                  <a:schemeClr val="tx1"/>
                </a:solidFill>
                <a:latin typeface="Times New Roman" panose="02020603050405020304"/>
                <a:ea typeface="RobotoMedium"/>
              </a:rPr>
              <a:t>года</a:t>
            </a:r>
            <a:r>
              <a:rPr lang="ru-RU" i="0" dirty="0">
                <a:solidFill>
                  <a:schemeClr val="tx1"/>
                </a:solidFill>
                <a:latin typeface="Times New Roman" panose="02020603050405020304"/>
                <a:ea typeface="RobotoMedium"/>
              </a:rPr>
              <a:t>.</a:t>
            </a:r>
            <a:r>
              <a:rPr i="0" dirty="0">
                <a:solidFill>
                  <a:schemeClr val="tx1"/>
                </a:solidFill>
                <a:latin typeface="Times New Roman" panose="02020603050405020304"/>
                <a:ea typeface="RobotoMedium"/>
              </a:rPr>
              <a:t> </a:t>
            </a:r>
            <a:r>
              <a:rPr i="0" dirty="0" err="1">
                <a:solidFill>
                  <a:schemeClr val="tx1"/>
                </a:solidFill>
                <a:latin typeface="Times New Roman" panose="02020603050405020304"/>
                <a:ea typeface="RobotoMedium"/>
              </a:rPr>
              <a:t>Большинство</a:t>
            </a:r>
            <a:r>
              <a:rPr i="0" dirty="0">
                <a:solidFill>
                  <a:schemeClr val="tx1"/>
                </a:solidFill>
                <a:latin typeface="Times New Roman" panose="02020603050405020304"/>
                <a:ea typeface="RobotoMedium"/>
              </a:rPr>
              <a:t> </a:t>
            </a:r>
            <a:r>
              <a:rPr i="0" dirty="0" err="1">
                <a:solidFill>
                  <a:schemeClr val="tx1"/>
                </a:solidFill>
                <a:latin typeface="Times New Roman" panose="02020603050405020304"/>
                <a:ea typeface="RobotoMedium"/>
              </a:rPr>
              <a:t>стран</a:t>
            </a:r>
            <a:r>
              <a:rPr i="0" dirty="0">
                <a:solidFill>
                  <a:schemeClr val="tx1"/>
                </a:solidFill>
                <a:latin typeface="Times New Roman" panose="02020603050405020304"/>
                <a:ea typeface="RobotoMedium"/>
              </a:rPr>
              <a:t> </a:t>
            </a:r>
            <a:r>
              <a:rPr i="0" dirty="0" err="1">
                <a:solidFill>
                  <a:schemeClr val="tx1"/>
                </a:solidFill>
                <a:latin typeface="Times New Roman" panose="02020603050405020304"/>
                <a:ea typeface="RobotoMedium"/>
              </a:rPr>
              <a:t>изъявили</a:t>
            </a:r>
            <a:r>
              <a:rPr i="0" dirty="0">
                <a:solidFill>
                  <a:schemeClr val="tx1"/>
                </a:solidFill>
                <a:latin typeface="Times New Roman" panose="02020603050405020304"/>
                <a:ea typeface="RobotoMedium"/>
              </a:rPr>
              <a:t> </a:t>
            </a:r>
            <a:r>
              <a:rPr i="0" dirty="0" err="1">
                <a:solidFill>
                  <a:schemeClr val="tx1"/>
                </a:solidFill>
                <a:latin typeface="Times New Roman" panose="02020603050405020304"/>
                <a:ea typeface="RobotoMedium"/>
              </a:rPr>
              <a:t>желание</a:t>
            </a:r>
            <a:r>
              <a:rPr i="0" dirty="0">
                <a:solidFill>
                  <a:schemeClr val="tx1"/>
                </a:solidFill>
                <a:latin typeface="Times New Roman" panose="02020603050405020304"/>
                <a:ea typeface="RobotoMedium"/>
              </a:rPr>
              <a:t> </a:t>
            </a:r>
            <a:r>
              <a:rPr i="0" dirty="0" err="1">
                <a:solidFill>
                  <a:schemeClr val="tx1"/>
                </a:solidFill>
                <a:latin typeface="Times New Roman" panose="02020603050405020304"/>
                <a:ea typeface="RobotoMedium"/>
              </a:rPr>
              <a:t>создать</a:t>
            </a:r>
            <a:r>
              <a:rPr i="0" dirty="0">
                <a:solidFill>
                  <a:schemeClr val="tx1"/>
                </a:solidFill>
                <a:latin typeface="Times New Roman" panose="02020603050405020304"/>
                <a:ea typeface="RobotoMedium"/>
              </a:rPr>
              <a:t> </a:t>
            </a:r>
            <a:r>
              <a:rPr i="0" dirty="0" err="1">
                <a:solidFill>
                  <a:schemeClr val="tx1"/>
                </a:solidFill>
                <a:latin typeface="Times New Roman" panose="02020603050405020304"/>
                <a:ea typeface="RobotoMedium"/>
              </a:rPr>
              <a:t>национальные</a:t>
            </a:r>
            <a:r>
              <a:rPr i="0" dirty="0">
                <a:solidFill>
                  <a:schemeClr val="tx1"/>
                </a:solidFill>
                <a:latin typeface="Times New Roman" panose="02020603050405020304"/>
                <a:ea typeface="RobotoMedium"/>
              </a:rPr>
              <a:t> </a:t>
            </a:r>
            <a:r>
              <a:rPr i="0" dirty="0" err="1">
                <a:solidFill>
                  <a:schemeClr val="tx1"/>
                </a:solidFill>
                <a:latin typeface="Times New Roman" panose="02020603050405020304"/>
                <a:ea typeface="RobotoMedium"/>
              </a:rPr>
              <a:t>войска</a:t>
            </a:r>
            <a:r>
              <a:rPr i="0" dirty="0">
                <a:solidFill>
                  <a:schemeClr val="tx1"/>
                </a:solidFill>
                <a:latin typeface="Times New Roman" panose="02020603050405020304"/>
                <a:ea typeface="RobotoMedium"/>
              </a:rPr>
              <a:t>, </a:t>
            </a:r>
            <a:r>
              <a:rPr i="0" dirty="0" err="1">
                <a:solidFill>
                  <a:schemeClr val="tx1"/>
                </a:solidFill>
                <a:latin typeface="Times New Roman" panose="02020603050405020304"/>
                <a:ea typeface="RobotoMedium"/>
              </a:rPr>
              <a:t>поэтому</a:t>
            </a:r>
            <a:r>
              <a:rPr i="0" dirty="0">
                <a:solidFill>
                  <a:schemeClr val="tx1"/>
                </a:solidFill>
                <a:latin typeface="Times New Roman" panose="02020603050405020304"/>
                <a:ea typeface="RobotoMedium"/>
              </a:rPr>
              <a:t> и в РФ </a:t>
            </a:r>
            <a:r>
              <a:rPr i="0" dirty="0" err="1">
                <a:solidFill>
                  <a:schemeClr val="tx1"/>
                </a:solidFill>
                <a:latin typeface="Times New Roman" panose="02020603050405020304"/>
                <a:ea typeface="RobotoMedium"/>
              </a:rPr>
              <a:t>начали</a:t>
            </a:r>
            <a:r>
              <a:rPr i="0" dirty="0">
                <a:solidFill>
                  <a:schemeClr val="tx1"/>
                </a:solidFill>
                <a:latin typeface="Times New Roman" panose="02020603050405020304"/>
                <a:ea typeface="RobotoMedium"/>
              </a:rPr>
              <a:t> </a:t>
            </a:r>
            <a:r>
              <a:rPr i="0" dirty="0" err="1">
                <a:solidFill>
                  <a:schemeClr val="tx1"/>
                </a:solidFill>
                <a:latin typeface="Times New Roman" panose="02020603050405020304"/>
                <a:ea typeface="RobotoMedium"/>
              </a:rPr>
              <a:t>готовить</a:t>
            </a:r>
            <a:r>
              <a:rPr i="0" dirty="0">
                <a:solidFill>
                  <a:schemeClr val="tx1"/>
                </a:solidFill>
                <a:latin typeface="Times New Roman" panose="02020603050405020304"/>
                <a:ea typeface="RobotoMedium"/>
              </a:rPr>
              <a:t> </a:t>
            </a:r>
            <a:r>
              <a:rPr i="0" dirty="0" err="1">
                <a:solidFill>
                  <a:schemeClr val="tx1"/>
                </a:solidFill>
                <a:latin typeface="Times New Roman" panose="02020603050405020304"/>
                <a:ea typeface="RobotoMedium"/>
              </a:rPr>
              <a:t>реформы</a:t>
            </a:r>
            <a:r>
              <a:rPr i="0" dirty="0">
                <a:solidFill>
                  <a:schemeClr val="tx1"/>
                </a:solidFill>
                <a:latin typeface="Times New Roman" panose="02020603050405020304"/>
                <a:ea typeface="RobotoMedium"/>
              </a:rPr>
              <a:t>. </a:t>
            </a:r>
            <a:r>
              <a:rPr i="0" dirty="0" err="1">
                <a:solidFill>
                  <a:schemeClr val="tx1"/>
                </a:solidFill>
                <a:latin typeface="Times New Roman" panose="02020603050405020304"/>
                <a:ea typeface="RobotoMedium"/>
              </a:rPr>
              <a:t>При</a:t>
            </a:r>
            <a:r>
              <a:rPr i="0" dirty="0">
                <a:solidFill>
                  <a:schemeClr val="tx1"/>
                </a:solidFill>
                <a:latin typeface="Times New Roman" panose="02020603050405020304"/>
                <a:ea typeface="RobotoMedium"/>
              </a:rPr>
              <a:t> </a:t>
            </a:r>
            <a:r>
              <a:rPr i="0" dirty="0" err="1">
                <a:solidFill>
                  <a:schemeClr val="tx1"/>
                </a:solidFill>
                <a:latin typeface="Times New Roman" panose="02020603050405020304"/>
                <a:ea typeface="RobotoMedium"/>
              </a:rPr>
              <a:t>этом</a:t>
            </a:r>
            <a:r>
              <a:rPr i="0" dirty="0">
                <a:solidFill>
                  <a:schemeClr val="tx1"/>
                </a:solidFill>
                <a:latin typeface="Times New Roman" panose="02020603050405020304"/>
                <a:ea typeface="RobotoMedium"/>
              </a:rPr>
              <a:t> </a:t>
            </a:r>
            <a:r>
              <a:rPr i="0" dirty="0" err="1">
                <a:solidFill>
                  <a:schemeClr val="tx1"/>
                </a:solidFill>
                <a:latin typeface="Times New Roman" panose="02020603050405020304"/>
                <a:ea typeface="RobotoMedium"/>
              </a:rPr>
              <a:t>рассматривалось</a:t>
            </a:r>
            <a:r>
              <a:rPr i="0" dirty="0">
                <a:solidFill>
                  <a:schemeClr val="tx1"/>
                </a:solidFill>
                <a:latin typeface="Times New Roman" panose="02020603050405020304"/>
                <a:ea typeface="RobotoMedium"/>
              </a:rPr>
              <a:t> </a:t>
            </a:r>
            <a:r>
              <a:rPr i="0" dirty="0" err="1">
                <a:solidFill>
                  <a:schemeClr val="tx1"/>
                </a:solidFill>
                <a:latin typeface="Times New Roman" panose="02020603050405020304"/>
                <a:ea typeface="RobotoMedium"/>
              </a:rPr>
              <a:t>два</a:t>
            </a:r>
            <a:r>
              <a:rPr i="0" dirty="0">
                <a:solidFill>
                  <a:schemeClr val="tx1"/>
                </a:solidFill>
                <a:latin typeface="Times New Roman" panose="02020603050405020304"/>
                <a:ea typeface="RobotoMedium"/>
              </a:rPr>
              <a:t> </a:t>
            </a:r>
            <a:r>
              <a:rPr i="0" dirty="0" err="1">
                <a:solidFill>
                  <a:schemeClr val="tx1"/>
                </a:solidFill>
                <a:latin typeface="Times New Roman" panose="02020603050405020304"/>
                <a:ea typeface="RobotoMedium"/>
              </a:rPr>
              <a:t>основных</a:t>
            </a:r>
            <a:r>
              <a:rPr i="0" dirty="0">
                <a:solidFill>
                  <a:schemeClr val="tx1"/>
                </a:solidFill>
                <a:latin typeface="Times New Roman" panose="02020603050405020304"/>
                <a:ea typeface="RobotoMedium"/>
              </a:rPr>
              <a:t> </a:t>
            </a:r>
            <a:r>
              <a:rPr i="0" dirty="0" err="1">
                <a:solidFill>
                  <a:schemeClr val="tx1"/>
                </a:solidFill>
                <a:latin typeface="Times New Roman" panose="02020603050405020304"/>
                <a:ea typeface="RobotoMedium"/>
              </a:rPr>
              <a:t>пути</a:t>
            </a:r>
            <a:r>
              <a:rPr i="0" dirty="0">
                <a:solidFill>
                  <a:schemeClr val="tx1"/>
                </a:solidFill>
                <a:latin typeface="Times New Roman" panose="02020603050405020304"/>
                <a:ea typeface="RobotoMedium"/>
              </a:rPr>
              <a:t> </a:t>
            </a:r>
            <a:r>
              <a:rPr i="0" dirty="0" err="1">
                <a:solidFill>
                  <a:schemeClr val="tx1"/>
                </a:solidFill>
                <a:latin typeface="Times New Roman" panose="02020603050405020304"/>
                <a:ea typeface="RobotoMedium"/>
              </a:rPr>
              <a:t>развития</a:t>
            </a:r>
            <a:r>
              <a:rPr i="0" dirty="0">
                <a:solidFill>
                  <a:schemeClr val="tx1"/>
                </a:solidFill>
                <a:latin typeface="Times New Roman" panose="02020603050405020304"/>
                <a:ea typeface="RobotoMedium"/>
              </a:rPr>
              <a:t>: </a:t>
            </a:r>
            <a:r>
              <a:rPr i="0" dirty="0" err="1">
                <a:solidFill>
                  <a:schemeClr val="tx1"/>
                </a:solidFill>
                <a:latin typeface="Times New Roman" panose="02020603050405020304"/>
                <a:ea typeface="RobotoMedium"/>
              </a:rPr>
              <a:t>построение</a:t>
            </a:r>
            <a:r>
              <a:rPr i="0" dirty="0">
                <a:solidFill>
                  <a:schemeClr val="tx1"/>
                </a:solidFill>
                <a:latin typeface="Times New Roman" panose="02020603050405020304"/>
                <a:ea typeface="RobotoMedium"/>
              </a:rPr>
              <a:t> МО </a:t>
            </a:r>
            <a:r>
              <a:rPr i="0" dirty="0" err="1">
                <a:solidFill>
                  <a:schemeClr val="tx1"/>
                </a:solidFill>
                <a:latin typeface="Times New Roman" panose="02020603050405020304"/>
                <a:ea typeface="RobotoMedium"/>
              </a:rPr>
              <a:t>по</a:t>
            </a:r>
            <a:r>
              <a:rPr i="0" dirty="0">
                <a:solidFill>
                  <a:schemeClr val="tx1"/>
                </a:solidFill>
                <a:latin typeface="Times New Roman" panose="02020603050405020304"/>
                <a:ea typeface="RobotoMedium"/>
              </a:rPr>
              <a:t> </a:t>
            </a:r>
            <a:r>
              <a:rPr i="0" dirty="0" err="1">
                <a:solidFill>
                  <a:schemeClr val="tx1"/>
                </a:solidFill>
                <a:latin typeface="Times New Roman" panose="02020603050405020304"/>
                <a:ea typeface="RobotoMedium"/>
              </a:rPr>
              <a:t>гражданскому</a:t>
            </a:r>
            <a:r>
              <a:rPr i="0" dirty="0">
                <a:solidFill>
                  <a:schemeClr val="tx1"/>
                </a:solidFill>
                <a:latin typeface="Times New Roman" panose="02020603050405020304"/>
                <a:ea typeface="RobotoMedium"/>
              </a:rPr>
              <a:t> </a:t>
            </a:r>
            <a:r>
              <a:rPr i="0" dirty="0" err="1">
                <a:solidFill>
                  <a:schemeClr val="tx1"/>
                </a:solidFill>
                <a:latin typeface="Times New Roman" panose="02020603050405020304"/>
                <a:ea typeface="RobotoMedium"/>
              </a:rPr>
              <a:t>или</a:t>
            </a:r>
            <a:r>
              <a:rPr i="0" dirty="0">
                <a:solidFill>
                  <a:schemeClr val="tx1"/>
                </a:solidFill>
                <a:latin typeface="Times New Roman" panose="02020603050405020304"/>
                <a:ea typeface="RobotoMedium"/>
              </a:rPr>
              <a:t> </a:t>
            </a:r>
            <a:r>
              <a:rPr i="0" dirty="0" err="1">
                <a:solidFill>
                  <a:schemeClr val="tx1"/>
                </a:solidFill>
                <a:latin typeface="Times New Roman" panose="02020603050405020304"/>
                <a:ea typeface="RobotoMedium"/>
              </a:rPr>
              <a:t>военному</a:t>
            </a:r>
            <a:r>
              <a:rPr i="0" dirty="0">
                <a:solidFill>
                  <a:schemeClr val="tx1"/>
                </a:solidFill>
                <a:latin typeface="Times New Roman" panose="02020603050405020304"/>
                <a:ea typeface="RobotoMedium"/>
              </a:rPr>
              <a:t> </a:t>
            </a:r>
            <a:r>
              <a:rPr i="0" dirty="0" err="1">
                <a:solidFill>
                  <a:schemeClr val="tx1"/>
                </a:solidFill>
                <a:latin typeface="Times New Roman" panose="02020603050405020304"/>
                <a:ea typeface="RobotoMedium"/>
              </a:rPr>
              <a:t>принципу</a:t>
            </a:r>
            <a:r>
              <a:rPr i="0" dirty="0">
                <a:solidFill>
                  <a:schemeClr val="tx1"/>
                </a:solidFill>
                <a:latin typeface="Times New Roman" panose="02020603050405020304"/>
                <a:ea typeface="RobotoMedium"/>
              </a:rPr>
              <a:t>.</a:t>
            </a:r>
          </a:p>
          <a:p>
            <a:pPr marL="0" indent="0" algn="just" defTabSz="266700" fontAlgn="base">
              <a:lnSpc>
                <a:spcPct val="90000"/>
              </a:lnSpc>
            </a:pPr>
            <a:r>
              <a:rPr i="0" dirty="0" err="1">
                <a:solidFill>
                  <a:schemeClr val="tx1"/>
                </a:solidFill>
                <a:latin typeface="Times New Roman" panose="02020603050405020304"/>
                <a:ea typeface="RobotoMedium"/>
              </a:rPr>
              <a:t>Дата</a:t>
            </a:r>
            <a:r>
              <a:rPr i="0" dirty="0">
                <a:solidFill>
                  <a:schemeClr val="tx1"/>
                </a:solidFill>
                <a:latin typeface="Times New Roman" panose="02020603050405020304"/>
                <a:ea typeface="RobotoMedium"/>
              </a:rPr>
              <a:t> </a:t>
            </a:r>
            <a:r>
              <a:rPr i="0" dirty="0" err="1">
                <a:solidFill>
                  <a:schemeClr val="tx1"/>
                </a:solidFill>
                <a:latin typeface="Times New Roman" panose="02020603050405020304"/>
                <a:ea typeface="RobotoMedium"/>
              </a:rPr>
              <a:t>создания</a:t>
            </a:r>
            <a:r>
              <a:rPr i="0" dirty="0">
                <a:solidFill>
                  <a:schemeClr val="tx1"/>
                </a:solidFill>
                <a:latin typeface="Times New Roman" panose="02020603050405020304"/>
                <a:ea typeface="RobotoMedium"/>
              </a:rPr>
              <a:t> ВС РФ </a:t>
            </a:r>
            <a:r>
              <a:rPr i="0" dirty="0" err="1">
                <a:solidFill>
                  <a:schemeClr val="tx1"/>
                </a:solidFill>
                <a:latin typeface="Times New Roman" panose="02020603050405020304"/>
                <a:ea typeface="RobotoMedium"/>
              </a:rPr>
              <a:t>стала</a:t>
            </a:r>
            <a:r>
              <a:rPr i="0" dirty="0">
                <a:solidFill>
                  <a:schemeClr val="tx1"/>
                </a:solidFill>
                <a:latin typeface="Times New Roman" panose="02020603050405020304"/>
                <a:ea typeface="RobotoMedium"/>
              </a:rPr>
              <a:t> </a:t>
            </a:r>
            <a:r>
              <a:rPr i="0" dirty="0" err="1">
                <a:solidFill>
                  <a:schemeClr val="tx1"/>
                </a:solidFill>
                <a:latin typeface="Times New Roman" panose="02020603050405020304"/>
                <a:ea typeface="RobotoMedium"/>
              </a:rPr>
              <a:t>лишь</a:t>
            </a:r>
            <a:r>
              <a:rPr i="0" dirty="0">
                <a:solidFill>
                  <a:schemeClr val="tx1"/>
                </a:solidFill>
                <a:latin typeface="Times New Roman" panose="02020603050405020304"/>
                <a:ea typeface="RobotoMedium"/>
              </a:rPr>
              <a:t> </a:t>
            </a:r>
            <a:r>
              <a:rPr i="0" dirty="0" err="1">
                <a:solidFill>
                  <a:schemeClr val="tx1"/>
                </a:solidFill>
                <a:latin typeface="Times New Roman" panose="02020603050405020304"/>
                <a:ea typeface="RobotoMedium"/>
              </a:rPr>
              <a:t>отправной</a:t>
            </a:r>
            <a:r>
              <a:rPr i="0" dirty="0">
                <a:solidFill>
                  <a:schemeClr val="tx1"/>
                </a:solidFill>
                <a:latin typeface="Times New Roman" panose="02020603050405020304"/>
                <a:ea typeface="RobotoMedium"/>
              </a:rPr>
              <a:t> </a:t>
            </a:r>
            <a:r>
              <a:rPr i="0" dirty="0" err="1">
                <a:solidFill>
                  <a:schemeClr val="tx1"/>
                </a:solidFill>
                <a:latin typeface="Times New Roman" panose="02020603050405020304"/>
                <a:ea typeface="RobotoMedium"/>
              </a:rPr>
              <a:t>точкой</a:t>
            </a:r>
            <a:r>
              <a:rPr i="0" dirty="0">
                <a:solidFill>
                  <a:schemeClr val="tx1"/>
                </a:solidFill>
                <a:latin typeface="Times New Roman" panose="02020603050405020304"/>
                <a:ea typeface="RobotoMedium"/>
              </a:rPr>
              <a:t>, </a:t>
            </a:r>
            <a:r>
              <a:rPr i="0" dirty="0" err="1">
                <a:solidFill>
                  <a:schemeClr val="tx1"/>
                </a:solidFill>
                <a:latin typeface="Times New Roman" panose="02020603050405020304"/>
                <a:ea typeface="RobotoMedium"/>
              </a:rPr>
              <a:t>поскольку</a:t>
            </a:r>
            <a:r>
              <a:rPr i="0" dirty="0">
                <a:solidFill>
                  <a:schemeClr val="tx1"/>
                </a:solidFill>
                <a:latin typeface="Times New Roman" panose="02020603050405020304"/>
                <a:ea typeface="RobotoMedium"/>
              </a:rPr>
              <a:t> к 7 </a:t>
            </a:r>
            <a:r>
              <a:rPr i="0" dirty="0" err="1">
                <a:solidFill>
                  <a:schemeClr val="tx1"/>
                </a:solidFill>
                <a:latin typeface="Times New Roman" panose="02020603050405020304"/>
                <a:ea typeface="RobotoMedium"/>
              </a:rPr>
              <a:t>мая</a:t>
            </a:r>
            <a:r>
              <a:rPr i="0" dirty="0">
                <a:solidFill>
                  <a:schemeClr val="tx1"/>
                </a:solidFill>
                <a:latin typeface="Times New Roman" panose="02020603050405020304"/>
                <a:ea typeface="RobotoMedium"/>
              </a:rPr>
              <a:t> </a:t>
            </a:r>
            <a:r>
              <a:rPr i="0" dirty="0" err="1">
                <a:solidFill>
                  <a:schemeClr val="tx1"/>
                </a:solidFill>
                <a:latin typeface="Times New Roman" panose="02020603050405020304"/>
                <a:ea typeface="RobotoMedium"/>
              </a:rPr>
              <a:t>не</a:t>
            </a:r>
            <a:r>
              <a:rPr i="0" dirty="0">
                <a:solidFill>
                  <a:schemeClr val="tx1"/>
                </a:solidFill>
                <a:latin typeface="Times New Roman" panose="02020603050405020304"/>
                <a:ea typeface="RobotoMedium"/>
              </a:rPr>
              <a:t> </a:t>
            </a:r>
            <a:r>
              <a:rPr i="0" dirty="0" err="1">
                <a:solidFill>
                  <a:schemeClr val="tx1"/>
                </a:solidFill>
                <a:latin typeface="Times New Roman" panose="02020603050405020304"/>
                <a:ea typeface="RobotoMedium"/>
              </a:rPr>
              <a:t>удалось</a:t>
            </a:r>
            <a:r>
              <a:rPr i="0" dirty="0">
                <a:solidFill>
                  <a:schemeClr val="tx1"/>
                </a:solidFill>
                <a:latin typeface="Times New Roman" panose="02020603050405020304"/>
                <a:ea typeface="RobotoMedium"/>
              </a:rPr>
              <a:t> </a:t>
            </a:r>
            <a:r>
              <a:rPr i="0" dirty="0" err="1">
                <a:solidFill>
                  <a:schemeClr val="tx1"/>
                </a:solidFill>
                <a:latin typeface="Times New Roman" panose="02020603050405020304"/>
                <a:ea typeface="RobotoMedium"/>
              </a:rPr>
              <a:t>найти</a:t>
            </a:r>
            <a:r>
              <a:rPr i="0" dirty="0">
                <a:solidFill>
                  <a:schemeClr val="tx1"/>
                </a:solidFill>
                <a:latin typeface="Times New Roman" panose="02020603050405020304"/>
                <a:ea typeface="RobotoMedium"/>
              </a:rPr>
              <a:t> </a:t>
            </a:r>
            <a:r>
              <a:rPr i="0" dirty="0" err="1">
                <a:solidFill>
                  <a:schemeClr val="tx1"/>
                </a:solidFill>
                <a:latin typeface="Times New Roman" panose="02020603050405020304"/>
                <a:ea typeface="RobotoMedium"/>
              </a:rPr>
              <a:t>компромисс</a:t>
            </a:r>
            <a:r>
              <a:rPr i="0" dirty="0">
                <a:solidFill>
                  <a:schemeClr val="tx1"/>
                </a:solidFill>
                <a:latin typeface="Times New Roman" panose="02020603050405020304"/>
                <a:ea typeface="RobotoMedium"/>
              </a:rPr>
              <a:t>. </a:t>
            </a:r>
            <a:r>
              <a:rPr i="0" dirty="0" err="1">
                <a:solidFill>
                  <a:schemeClr val="tx1"/>
                </a:solidFill>
                <a:latin typeface="Times New Roman" panose="02020603050405020304"/>
                <a:ea typeface="RobotoMedium"/>
              </a:rPr>
              <a:t>Кадровые</a:t>
            </a:r>
            <a:r>
              <a:rPr i="0" dirty="0">
                <a:solidFill>
                  <a:schemeClr val="tx1"/>
                </a:solidFill>
                <a:latin typeface="Times New Roman" panose="02020603050405020304"/>
                <a:ea typeface="RobotoMedium"/>
              </a:rPr>
              <a:t> </a:t>
            </a:r>
            <a:r>
              <a:rPr i="0" dirty="0" err="1">
                <a:solidFill>
                  <a:schemeClr val="tx1"/>
                </a:solidFill>
                <a:latin typeface="Times New Roman" panose="02020603050405020304"/>
                <a:ea typeface="RobotoMedium"/>
              </a:rPr>
              <a:t>военные</a:t>
            </a:r>
            <a:r>
              <a:rPr i="0" dirty="0">
                <a:solidFill>
                  <a:schemeClr val="tx1"/>
                </a:solidFill>
                <a:latin typeface="Times New Roman" panose="02020603050405020304"/>
                <a:ea typeface="RobotoMedium"/>
              </a:rPr>
              <a:t> </a:t>
            </a:r>
            <a:r>
              <a:rPr i="0" dirty="0" err="1">
                <a:solidFill>
                  <a:schemeClr val="tx1"/>
                </a:solidFill>
                <a:latin typeface="Times New Roman" panose="02020603050405020304"/>
                <a:ea typeface="RobotoMedium"/>
              </a:rPr>
              <a:t>из</a:t>
            </a:r>
            <a:r>
              <a:rPr i="0" dirty="0">
                <a:solidFill>
                  <a:schemeClr val="tx1"/>
                </a:solidFill>
                <a:latin typeface="Times New Roman" panose="02020603050405020304"/>
                <a:ea typeface="RobotoMedium"/>
              </a:rPr>
              <a:t> СССР </a:t>
            </a:r>
            <a:r>
              <a:rPr i="0" dirty="0" err="1">
                <a:solidFill>
                  <a:schemeClr val="tx1"/>
                </a:solidFill>
                <a:latin typeface="Times New Roman" panose="02020603050405020304"/>
                <a:ea typeface="RobotoMedium"/>
              </a:rPr>
              <a:t>настаивали</a:t>
            </a:r>
            <a:r>
              <a:rPr i="0" dirty="0">
                <a:solidFill>
                  <a:schemeClr val="tx1"/>
                </a:solidFill>
                <a:latin typeface="Times New Roman" panose="02020603050405020304"/>
                <a:ea typeface="RobotoMedium"/>
              </a:rPr>
              <a:t> </a:t>
            </a:r>
            <a:r>
              <a:rPr i="0" dirty="0" err="1">
                <a:solidFill>
                  <a:schemeClr val="tx1"/>
                </a:solidFill>
                <a:latin typeface="Times New Roman" panose="02020603050405020304"/>
                <a:ea typeface="RobotoMedium"/>
              </a:rPr>
              <a:t>за</a:t>
            </a:r>
            <a:r>
              <a:rPr i="0" dirty="0">
                <a:solidFill>
                  <a:schemeClr val="tx1"/>
                </a:solidFill>
                <a:latin typeface="Times New Roman" panose="02020603050405020304"/>
                <a:ea typeface="RobotoMedium"/>
              </a:rPr>
              <a:t> </a:t>
            </a:r>
            <a:r>
              <a:rPr i="0" dirty="0" err="1">
                <a:solidFill>
                  <a:schemeClr val="tx1"/>
                </a:solidFill>
                <a:latin typeface="Times New Roman" panose="02020603050405020304"/>
                <a:ea typeface="RobotoMedium"/>
              </a:rPr>
              <a:t>сохранение</a:t>
            </a:r>
            <a:r>
              <a:rPr i="0" dirty="0">
                <a:solidFill>
                  <a:schemeClr val="tx1"/>
                </a:solidFill>
                <a:latin typeface="Times New Roman" panose="02020603050405020304"/>
                <a:ea typeface="RobotoMedium"/>
              </a:rPr>
              <a:t> </a:t>
            </a:r>
            <a:r>
              <a:rPr i="0" dirty="0" err="1">
                <a:solidFill>
                  <a:schemeClr val="tx1"/>
                </a:solidFill>
                <a:latin typeface="Times New Roman" panose="02020603050405020304"/>
                <a:ea typeface="RobotoMedium"/>
              </a:rPr>
              <a:t>привычного</a:t>
            </a:r>
            <a:r>
              <a:rPr i="0" dirty="0">
                <a:solidFill>
                  <a:schemeClr val="tx1"/>
                </a:solidFill>
                <a:latin typeface="Times New Roman" panose="02020603050405020304"/>
                <a:ea typeface="RobotoMedium"/>
              </a:rPr>
              <a:t> </a:t>
            </a:r>
            <a:r>
              <a:rPr i="0" dirty="0" err="1">
                <a:solidFill>
                  <a:schemeClr val="tx1"/>
                </a:solidFill>
                <a:latin typeface="Times New Roman" panose="02020603050405020304"/>
                <a:ea typeface="RobotoMedium"/>
              </a:rPr>
              <a:t>уклада</a:t>
            </a:r>
            <a:r>
              <a:rPr i="0" dirty="0">
                <a:solidFill>
                  <a:schemeClr val="tx1"/>
                </a:solidFill>
                <a:latin typeface="Times New Roman" panose="02020603050405020304"/>
                <a:ea typeface="RobotoMedium"/>
              </a:rPr>
              <a:t>, а </a:t>
            </a:r>
            <a:r>
              <a:rPr i="0" dirty="0" err="1">
                <a:solidFill>
                  <a:schemeClr val="tx1"/>
                </a:solidFill>
                <a:latin typeface="Times New Roman" panose="02020603050405020304"/>
                <a:ea typeface="RobotoMedium"/>
              </a:rPr>
              <a:t>демократические</a:t>
            </a:r>
            <a:r>
              <a:rPr i="0" dirty="0">
                <a:solidFill>
                  <a:schemeClr val="tx1"/>
                </a:solidFill>
                <a:latin typeface="Times New Roman" panose="02020603050405020304"/>
                <a:ea typeface="RobotoMedium"/>
              </a:rPr>
              <a:t> </a:t>
            </a:r>
            <a:r>
              <a:rPr i="0" dirty="0" err="1">
                <a:solidFill>
                  <a:schemeClr val="tx1"/>
                </a:solidFill>
                <a:latin typeface="Times New Roman" panose="02020603050405020304"/>
                <a:ea typeface="RobotoMedium"/>
              </a:rPr>
              <a:t>силы</a:t>
            </a:r>
            <a:r>
              <a:rPr i="0" dirty="0">
                <a:solidFill>
                  <a:schemeClr val="tx1"/>
                </a:solidFill>
                <a:latin typeface="Times New Roman" panose="02020603050405020304"/>
                <a:ea typeface="RobotoMedium"/>
              </a:rPr>
              <a:t> </a:t>
            </a:r>
            <a:r>
              <a:rPr i="0" dirty="0" err="1">
                <a:solidFill>
                  <a:schemeClr val="tx1"/>
                </a:solidFill>
                <a:latin typeface="Times New Roman" panose="02020603050405020304"/>
                <a:ea typeface="RobotoMedium"/>
              </a:rPr>
              <a:t>выступали</a:t>
            </a:r>
            <a:r>
              <a:rPr i="0" dirty="0">
                <a:solidFill>
                  <a:schemeClr val="tx1"/>
                </a:solidFill>
                <a:latin typeface="Times New Roman" panose="02020603050405020304"/>
                <a:ea typeface="RobotoMedium"/>
              </a:rPr>
              <a:t> </a:t>
            </a:r>
            <a:r>
              <a:rPr i="0" dirty="0" err="1">
                <a:solidFill>
                  <a:schemeClr val="tx1"/>
                </a:solidFill>
                <a:latin typeface="Times New Roman" panose="02020603050405020304"/>
                <a:ea typeface="RobotoMedium"/>
              </a:rPr>
              <a:t>за</a:t>
            </a:r>
            <a:r>
              <a:rPr i="0" dirty="0">
                <a:solidFill>
                  <a:schemeClr val="tx1"/>
                </a:solidFill>
                <a:latin typeface="Times New Roman" panose="02020603050405020304"/>
                <a:ea typeface="RobotoMedium"/>
              </a:rPr>
              <a:t> </a:t>
            </a:r>
            <a:r>
              <a:rPr i="0" dirty="0" err="1">
                <a:solidFill>
                  <a:schemeClr val="tx1"/>
                </a:solidFill>
                <a:latin typeface="Times New Roman" panose="02020603050405020304"/>
                <a:ea typeface="RobotoMedium"/>
              </a:rPr>
              <a:t>демилитаризацию</a:t>
            </a:r>
            <a:r>
              <a:rPr i="0" dirty="0">
                <a:solidFill>
                  <a:schemeClr val="tx1"/>
                </a:solidFill>
                <a:latin typeface="Times New Roman" panose="02020603050405020304"/>
                <a:ea typeface="RobotoMedium"/>
              </a:rPr>
              <a:t> </a:t>
            </a:r>
            <a:r>
              <a:rPr i="0" dirty="0" err="1">
                <a:solidFill>
                  <a:schemeClr val="tx1"/>
                </a:solidFill>
                <a:latin typeface="Times New Roman" panose="02020603050405020304"/>
                <a:ea typeface="RobotoMedium"/>
              </a:rPr>
              <a:t>штаба</a:t>
            </a:r>
            <a:r>
              <a:rPr i="0" dirty="0">
                <a:solidFill>
                  <a:schemeClr val="tx1"/>
                </a:solidFill>
                <a:latin typeface="Times New Roman" panose="02020603050405020304"/>
                <a:ea typeface="RobotoMedium"/>
              </a:rPr>
              <a:t> </a:t>
            </a:r>
            <a:r>
              <a:rPr i="0" dirty="0" err="1">
                <a:solidFill>
                  <a:schemeClr val="tx1"/>
                </a:solidFill>
                <a:latin typeface="Times New Roman" panose="02020603050405020304"/>
                <a:ea typeface="RobotoMedium"/>
              </a:rPr>
              <a:t>Министерства</a:t>
            </a:r>
            <a:r>
              <a:rPr i="0" dirty="0">
                <a:solidFill>
                  <a:schemeClr val="tx1"/>
                </a:solidFill>
                <a:latin typeface="Times New Roman" panose="02020603050405020304"/>
                <a:ea typeface="RobotoMedium"/>
              </a:rPr>
              <a:t> </a:t>
            </a:r>
            <a:r>
              <a:rPr i="0" dirty="0" err="1">
                <a:solidFill>
                  <a:schemeClr val="tx1"/>
                </a:solidFill>
                <a:latin typeface="Times New Roman" panose="02020603050405020304"/>
                <a:ea typeface="RobotoMedium"/>
              </a:rPr>
              <a:t>Обороны</a:t>
            </a:r>
            <a:r>
              <a:rPr i="0" dirty="0">
                <a:solidFill>
                  <a:schemeClr val="tx1"/>
                </a:solidFill>
                <a:latin typeface="Times New Roman" panose="02020603050405020304"/>
                <a:ea typeface="RobotoMedium"/>
              </a:rPr>
              <a:t> и </a:t>
            </a:r>
            <a:r>
              <a:rPr i="0" dirty="0" err="1">
                <a:solidFill>
                  <a:schemeClr val="tx1"/>
                </a:solidFill>
                <a:latin typeface="Times New Roman" panose="02020603050405020304"/>
                <a:ea typeface="RobotoMedium"/>
              </a:rPr>
              <a:t>передачу</a:t>
            </a:r>
            <a:r>
              <a:rPr i="0" dirty="0">
                <a:solidFill>
                  <a:schemeClr val="tx1"/>
                </a:solidFill>
                <a:latin typeface="Times New Roman" panose="02020603050405020304"/>
                <a:ea typeface="RobotoMedium"/>
              </a:rPr>
              <a:t> </a:t>
            </a:r>
            <a:r>
              <a:rPr i="0" dirty="0" err="1">
                <a:solidFill>
                  <a:schemeClr val="tx1"/>
                </a:solidFill>
                <a:latin typeface="Times New Roman" panose="02020603050405020304"/>
                <a:ea typeface="RobotoMedium"/>
              </a:rPr>
              <a:t>власти</a:t>
            </a:r>
            <a:r>
              <a:rPr i="0" dirty="0">
                <a:solidFill>
                  <a:schemeClr val="tx1"/>
                </a:solidFill>
                <a:latin typeface="Times New Roman" panose="02020603050405020304"/>
                <a:ea typeface="RobotoMedium"/>
              </a:rPr>
              <a:t> </a:t>
            </a:r>
            <a:r>
              <a:rPr i="0" dirty="0" err="1">
                <a:solidFill>
                  <a:schemeClr val="tx1"/>
                </a:solidFill>
                <a:latin typeface="Times New Roman" panose="02020603050405020304"/>
                <a:ea typeface="RobotoMedium"/>
              </a:rPr>
              <a:t>гражданскому</a:t>
            </a:r>
            <a:r>
              <a:rPr i="0" dirty="0">
                <a:solidFill>
                  <a:schemeClr val="tx1"/>
                </a:solidFill>
                <a:latin typeface="Times New Roman" panose="02020603050405020304"/>
                <a:ea typeface="RobotoMedium"/>
              </a:rPr>
              <a:t> </a:t>
            </a:r>
            <a:r>
              <a:rPr i="0" dirty="0" err="1">
                <a:solidFill>
                  <a:schemeClr val="tx1"/>
                </a:solidFill>
                <a:latin typeface="Times New Roman" panose="02020603050405020304"/>
                <a:ea typeface="RobotoMedium"/>
              </a:rPr>
              <a:t>лицу</a:t>
            </a:r>
            <a:r>
              <a:rPr i="0" dirty="0">
                <a:solidFill>
                  <a:schemeClr val="tx1"/>
                </a:solidFill>
                <a:latin typeface="Times New Roman" panose="02020603050405020304"/>
                <a:ea typeface="RobotoMedium"/>
              </a:rPr>
              <a:t>. В </a:t>
            </a:r>
            <a:r>
              <a:rPr i="0" dirty="0" err="1">
                <a:solidFill>
                  <a:schemeClr val="tx1"/>
                </a:solidFill>
                <a:latin typeface="Times New Roman" panose="02020603050405020304"/>
                <a:ea typeface="RobotoMedium"/>
              </a:rPr>
              <a:t>итоге</a:t>
            </a:r>
            <a:r>
              <a:rPr i="0" dirty="0">
                <a:solidFill>
                  <a:schemeClr val="tx1"/>
                </a:solidFill>
                <a:latin typeface="Times New Roman" panose="02020603050405020304"/>
                <a:ea typeface="RobotoMedium"/>
              </a:rPr>
              <a:t> </a:t>
            </a:r>
            <a:r>
              <a:rPr i="0" dirty="0" err="1">
                <a:solidFill>
                  <a:schemeClr val="tx1"/>
                </a:solidFill>
                <a:latin typeface="Times New Roman" panose="02020603050405020304"/>
                <a:ea typeface="RobotoMedium"/>
              </a:rPr>
              <a:t>власти</a:t>
            </a:r>
            <a:r>
              <a:rPr i="0" dirty="0">
                <a:solidFill>
                  <a:schemeClr val="tx1"/>
                </a:solidFill>
                <a:latin typeface="Times New Roman" panose="02020603050405020304"/>
                <a:ea typeface="RobotoMedium"/>
              </a:rPr>
              <a:t> </a:t>
            </a:r>
            <a:r>
              <a:rPr i="0" dirty="0" err="1">
                <a:solidFill>
                  <a:schemeClr val="tx1"/>
                </a:solidFill>
                <a:latin typeface="Times New Roman" panose="02020603050405020304"/>
                <a:ea typeface="RobotoMedium"/>
              </a:rPr>
              <a:t>решили</a:t>
            </a:r>
            <a:r>
              <a:rPr i="0" dirty="0">
                <a:solidFill>
                  <a:schemeClr val="tx1"/>
                </a:solidFill>
                <a:latin typeface="Times New Roman" panose="02020603050405020304"/>
                <a:ea typeface="RobotoMedium"/>
              </a:rPr>
              <a:t>, </a:t>
            </a:r>
            <a:r>
              <a:rPr i="0" dirty="0" err="1">
                <a:solidFill>
                  <a:schemeClr val="tx1"/>
                </a:solidFill>
                <a:latin typeface="Times New Roman" panose="02020603050405020304"/>
                <a:ea typeface="RobotoMedium"/>
              </a:rPr>
              <a:t>что</a:t>
            </a:r>
            <a:r>
              <a:rPr i="0" dirty="0">
                <a:solidFill>
                  <a:schemeClr val="tx1"/>
                </a:solidFill>
                <a:latin typeface="Times New Roman" panose="02020603050405020304"/>
                <a:ea typeface="RobotoMedium"/>
              </a:rPr>
              <a:t> </a:t>
            </a:r>
            <a:r>
              <a:rPr i="0" dirty="0" err="1">
                <a:solidFill>
                  <a:schemeClr val="tx1"/>
                </a:solidFill>
                <a:latin typeface="Times New Roman" panose="02020603050405020304"/>
                <a:ea typeface="RobotoMedium"/>
              </a:rPr>
              <a:t>страна</a:t>
            </a:r>
            <a:r>
              <a:rPr i="0" dirty="0">
                <a:solidFill>
                  <a:schemeClr val="tx1"/>
                </a:solidFill>
                <a:latin typeface="Times New Roman" panose="02020603050405020304"/>
                <a:ea typeface="RobotoMedium"/>
              </a:rPr>
              <a:t> </a:t>
            </a:r>
            <a:r>
              <a:rPr i="0" dirty="0" err="1">
                <a:solidFill>
                  <a:schemeClr val="tx1"/>
                </a:solidFill>
                <a:latin typeface="Times New Roman" panose="02020603050405020304"/>
                <a:ea typeface="RobotoMedium"/>
              </a:rPr>
              <a:t>не</a:t>
            </a:r>
            <a:r>
              <a:rPr i="0" dirty="0">
                <a:solidFill>
                  <a:schemeClr val="tx1"/>
                </a:solidFill>
                <a:latin typeface="Times New Roman" panose="02020603050405020304"/>
                <a:ea typeface="RobotoMedium"/>
              </a:rPr>
              <a:t> </a:t>
            </a:r>
            <a:r>
              <a:rPr i="0" dirty="0" err="1">
                <a:solidFill>
                  <a:schemeClr val="tx1"/>
                </a:solidFill>
                <a:latin typeface="Times New Roman" panose="02020603050405020304"/>
                <a:ea typeface="RobotoMedium"/>
              </a:rPr>
              <a:t>готова</a:t>
            </a:r>
            <a:r>
              <a:rPr i="0" dirty="0">
                <a:solidFill>
                  <a:schemeClr val="tx1"/>
                </a:solidFill>
                <a:latin typeface="Times New Roman" panose="02020603050405020304"/>
                <a:ea typeface="RobotoMedium"/>
              </a:rPr>
              <a:t> к </a:t>
            </a:r>
            <a:r>
              <a:rPr i="0" dirty="0" err="1">
                <a:solidFill>
                  <a:schemeClr val="tx1"/>
                </a:solidFill>
                <a:latin typeface="Times New Roman" panose="02020603050405020304"/>
                <a:ea typeface="RobotoMedium"/>
              </a:rPr>
              <a:t>кардинальным</a:t>
            </a:r>
            <a:r>
              <a:rPr i="0" dirty="0">
                <a:solidFill>
                  <a:schemeClr val="tx1"/>
                </a:solidFill>
                <a:latin typeface="Times New Roman" panose="02020603050405020304"/>
                <a:ea typeface="RobotoMedium"/>
              </a:rPr>
              <a:t> </a:t>
            </a:r>
            <a:r>
              <a:rPr i="0" dirty="0" err="1">
                <a:solidFill>
                  <a:schemeClr val="tx1"/>
                </a:solidFill>
                <a:latin typeface="Times New Roman" panose="02020603050405020304"/>
                <a:ea typeface="RobotoMedium"/>
              </a:rPr>
              <a:t>переменам</a:t>
            </a:r>
            <a:r>
              <a:rPr i="0" dirty="0">
                <a:solidFill>
                  <a:schemeClr val="tx1"/>
                </a:solidFill>
                <a:latin typeface="Times New Roman" panose="02020603050405020304"/>
                <a:ea typeface="RobotoMedium"/>
              </a:rPr>
              <a:t> и </a:t>
            </a:r>
            <a:r>
              <a:rPr i="0" dirty="0" err="1">
                <a:solidFill>
                  <a:schemeClr val="tx1"/>
                </a:solidFill>
                <a:latin typeface="Times New Roman" panose="02020603050405020304"/>
                <a:ea typeface="RobotoMedium"/>
              </a:rPr>
              <a:t>оставили</a:t>
            </a:r>
            <a:r>
              <a:rPr i="0" dirty="0">
                <a:solidFill>
                  <a:schemeClr val="tx1"/>
                </a:solidFill>
                <a:latin typeface="Times New Roman" panose="02020603050405020304"/>
                <a:ea typeface="RobotoMedium"/>
              </a:rPr>
              <a:t> </a:t>
            </a:r>
            <a:r>
              <a:rPr i="0" dirty="0" err="1">
                <a:solidFill>
                  <a:schemeClr val="tx1"/>
                </a:solidFill>
                <a:latin typeface="Times New Roman" panose="02020603050405020304"/>
                <a:ea typeface="RobotoMedium"/>
              </a:rPr>
              <a:t>прежнюю</a:t>
            </a:r>
            <a:r>
              <a:rPr i="0" dirty="0">
                <a:solidFill>
                  <a:schemeClr val="tx1"/>
                </a:solidFill>
                <a:latin typeface="Times New Roman" panose="02020603050405020304"/>
                <a:ea typeface="RobotoMedium"/>
              </a:rPr>
              <a:t> </a:t>
            </a:r>
            <a:r>
              <a:rPr i="0" dirty="0" err="1">
                <a:solidFill>
                  <a:schemeClr val="tx1"/>
                </a:solidFill>
                <a:latin typeface="Times New Roman" panose="02020603050405020304"/>
                <a:ea typeface="RobotoMedium"/>
              </a:rPr>
              <a:t>военную</a:t>
            </a:r>
            <a:r>
              <a:rPr i="0" dirty="0">
                <a:solidFill>
                  <a:schemeClr val="tx1"/>
                </a:solidFill>
                <a:latin typeface="Times New Roman" panose="02020603050405020304"/>
                <a:ea typeface="RobotoMedium"/>
              </a:rPr>
              <a:t> </a:t>
            </a:r>
            <a:r>
              <a:rPr i="0" dirty="0" err="1">
                <a:solidFill>
                  <a:schemeClr val="tx1"/>
                </a:solidFill>
                <a:latin typeface="Times New Roman" panose="02020603050405020304"/>
                <a:ea typeface="RobotoMedium"/>
              </a:rPr>
              <a:t>модель</a:t>
            </a:r>
            <a:r>
              <a:rPr i="0" dirty="0">
                <a:solidFill>
                  <a:schemeClr val="tx1"/>
                </a:solidFill>
                <a:latin typeface="Times New Roman" panose="02020603050405020304"/>
                <a:ea typeface="RobotoMedium"/>
              </a:rPr>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ое поле 1"/>
          <p:cNvSpPr txBox="1"/>
          <p:nvPr/>
        </p:nvSpPr>
        <p:spPr>
          <a:xfrm>
            <a:off x="1" y="-20479"/>
            <a:ext cx="9125585" cy="5169218"/>
          </a:xfrm>
          <a:prstGeom prst="rect">
            <a:avLst/>
          </a:prstGeom>
        </p:spPr>
        <p:txBody>
          <a:bodyPr wrap="square">
            <a:noAutofit/>
          </a:bodyPr>
          <a:lstStyle/>
          <a:p>
            <a:pPr marL="0" indent="0" algn="l" defTabSz="266700" fontAlgn="base">
              <a:lnSpc>
                <a:spcPct val="100000"/>
              </a:lnSpc>
            </a:pPr>
            <a:r>
              <a:rPr lang="ru-RU" sz="2150" b="1" i="0">
                <a:solidFill>
                  <a:srgbClr val="FF0000"/>
                </a:solidFill>
                <a:latin typeface="Times New Roman" panose="02020603050405020304"/>
                <a:ea typeface="sans-serif"/>
              </a:rPr>
              <a:t>     </a:t>
            </a:r>
            <a:r>
              <a:rPr sz="2150" b="1" i="0">
                <a:solidFill>
                  <a:srgbClr val="FF0000"/>
                </a:solidFill>
                <a:latin typeface="Times New Roman" panose="02020603050405020304"/>
                <a:ea typeface="sans-serif"/>
              </a:rPr>
              <a:t>Создание ВС РФ проходило следующие этапы:</a:t>
            </a:r>
          </a:p>
          <a:p>
            <a:pPr marL="0" indent="0" algn="just" defTabSz="266700" fontAlgn="base">
              <a:lnSpc>
                <a:spcPct val="100000"/>
              </a:lnSpc>
            </a:pPr>
            <a:r>
              <a:rPr sz="2150" i="0">
                <a:latin typeface="Times New Roman" panose="02020603050405020304"/>
                <a:ea typeface="sans-serif"/>
              </a:rPr>
              <a:t>1.    На 1992 год была намечена всеобъемлющая инвентаризация армейского имущества, определение статуса российской армии, составление военной доктрины, вывод подразделений из бывших союзных республик и их обустройство на новом месте. Согласовывались списки по сокращению личного состава.</a:t>
            </a:r>
          </a:p>
          <a:p>
            <a:pPr marL="0" indent="0" algn="just" defTabSz="266700" fontAlgn="base">
              <a:lnSpc>
                <a:spcPct val="100000"/>
              </a:lnSpc>
            </a:pPr>
            <a:r>
              <a:rPr sz="2150" i="0">
                <a:latin typeface="Times New Roman" panose="02020603050405020304"/>
                <a:ea typeface="sans-serif"/>
              </a:rPr>
              <a:t>2.    На 1993-1994 годы было намечено формирование новой организационно-штатной структуры, а также создание новых мобильных подразделений во всех родах войск. Проводилась ликвидация частей неполного состава, а особое внимание уделялось комплектованию РВСН, как главному фактору сдерживания.</a:t>
            </a:r>
          </a:p>
          <a:p>
            <a:pPr marL="0" indent="0" algn="just" defTabSz="266700" fontAlgn="base">
              <a:lnSpc>
                <a:spcPct val="100000"/>
              </a:lnSpc>
            </a:pPr>
            <a:r>
              <a:rPr sz="2150" i="0">
                <a:latin typeface="Times New Roman" panose="02020603050405020304"/>
                <a:ea typeface="sans-serif"/>
              </a:rPr>
              <a:t>3.    1995 год должен был завершить вывод всех иностранных подразделений и начать реорганизацию советской структуры управления, чтобы она отвечала актуальным требованиям времени. Также намечался переход на смешанную систему комплектации частей, и увеличение денежных дотаций для контрактников.</a:t>
            </a:r>
          </a:p>
          <a:p>
            <a:pPr marL="0" indent="0" algn="just" defTabSz="266700" fontAlgn="base">
              <a:lnSpc>
                <a:spcPct val="100000"/>
              </a:lnSpc>
            </a:pPr>
            <a:r>
              <a:rPr lang="ru-RU" sz="2150" i="0">
                <a:latin typeface="Times New Roman" panose="02020603050405020304"/>
                <a:ea typeface="sans-serif"/>
              </a:rPr>
              <a:t>    </a:t>
            </a:r>
            <a:r>
              <a:rPr sz="2150" i="0">
                <a:latin typeface="Times New Roman" panose="02020603050405020304"/>
                <a:ea typeface="sans-serif"/>
              </a:rPr>
              <a:t>На создание и развитие ВС РФ в данный период прямое влияние оказала Первая Чеченская война. Генералы обещали задавить сепаратистские выступления за несколько часов и взять Грозный силами одного ПДП. Но по факту начало войны обернулось катастрофой, ведь не было налажено четкого взаимодействия на местах.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ое поле 1"/>
          <p:cNvSpPr txBox="1"/>
          <p:nvPr/>
        </p:nvSpPr>
        <p:spPr>
          <a:xfrm>
            <a:off x="1" y="-20479"/>
            <a:ext cx="9171305" cy="5163503"/>
          </a:xfrm>
          <a:prstGeom prst="rect">
            <a:avLst/>
          </a:prstGeom>
        </p:spPr>
        <p:txBody>
          <a:bodyPr wrap="square">
            <a:noAutofit/>
          </a:bodyPr>
          <a:lstStyle/>
          <a:p>
            <a:pPr marL="0" indent="0" algn="ctr" defTabSz="266700" fontAlgn="base"/>
            <a:r>
              <a:rPr sz="2150" b="1" i="0" dirty="0" err="1">
                <a:solidFill>
                  <a:srgbClr val="FF0000"/>
                </a:solidFill>
                <a:latin typeface="Times New Roman" panose="02020603050405020304"/>
                <a:ea typeface="RobotoMedium"/>
              </a:rPr>
              <a:t>Создание</a:t>
            </a:r>
            <a:r>
              <a:rPr sz="2150" b="1" i="0" dirty="0">
                <a:solidFill>
                  <a:srgbClr val="FF0000"/>
                </a:solidFill>
                <a:latin typeface="Times New Roman" panose="02020603050405020304"/>
                <a:ea typeface="RobotoMedium"/>
              </a:rPr>
              <a:t> </a:t>
            </a:r>
            <a:r>
              <a:rPr sz="2150" b="1" i="0" dirty="0" err="1">
                <a:solidFill>
                  <a:srgbClr val="FF0000"/>
                </a:solidFill>
                <a:latin typeface="Times New Roman" panose="02020603050405020304"/>
                <a:ea typeface="RobotoMedium"/>
              </a:rPr>
              <a:t>вооруженных</a:t>
            </a:r>
            <a:r>
              <a:rPr sz="2150" b="1" i="0" dirty="0">
                <a:solidFill>
                  <a:srgbClr val="FF0000"/>
                </a:solidFill>
                <a:latin typeface="Times New Roman" panose="02020603050405020304"/>
                <a:ea typeface="RobotoMedium"/>
              </a:rPr>
              <a:t> </a:t>
            </a:r>
            <a:r>
              <a:rPr sz="2150" b="1" i="0" dirty="0" err="1">
                <a:solidFill>
                  <a:srgbClr val="FF0000"/>
                </a:solidFill>
                <a:latin typeface="Times New Roman" panose="02020603050405020304"/>
                <a:ea typeface="RobotoMedium"/>
              </a:rPr>
              <a:t>сил</a:t>
            </a:r>
            <a:r>
              <a:rPr sz="2150" b="1" i="0" dirty="0">
                <a:solidFill>
                  <a:srgbClr val="FF0000"/>
                </a:solidFill>
                <a:latin typeface="Times New Roman" panose="02020603050405020304"/>
                <a:ea typeface="RobotoMedium"/>
              </a:rPr>
              <a:t> </a:t>
            </a:r>
            <a:r>
              <a:rPr sz="2150" b="1" i="0" dirty="0" err="1">
                <a:solidFill>
                  <a:srgbClr val="FF0000"/>
                </a:solidFill>
                <a:latin typeface="Times New Roman" panose="02020603050405020304"/>
                <a:ea typeface="RobotoMedium"/>
              </a:rPr>
              <a:t>России</a:t>
            </a:r>
            <a:r>
              <a:rPr sz="2150" b="1" i="0" dirty="0">
                <a:solidFill>
                  <a:srgbClr val="FF0000"/>
                </a:solidFill>
                <a:latin typeface="Times New Roman" panose="02020603050405020304"/>
                <a:ea typeface="RobotoMedium"/>
              </a:rPr>
              <a:t> </a:t>
            </a:r>
            <a:r>
              <a:rPr sz="2150" b="1" i="0" dirty="0" err="1">
                <a:solidFill>
                  <a:srgbClr val="FF0000"/>
                </a:solidFill>
                <a:latin typeface="Times New Roman" panose="02020603050405020304"/>
                <a:ea typeface="RobotoMedium"/>
              </a:rPr>
              <a:t>кратко</a:t>
            </a:r>
            <a:r>
              <a:rPr sz="2150" b="1" i="0" dirty="0">
                <a:solidFill>
                  <a:srgbClr val="FF0000"/>
                </a:solidFill>
                <a:latin typeface="Times New Roman" panose="02020603050405020304"/>
                <a:ea typeface="RobotoMedium"/>
              </a:rPr>
              <a:t> (1995-2000 </a:t>
            </a:r>
            <a:r>
              <a:rPr sz="2150" b="1" i="0" dirty="0" err="1">
                <a:solidFill>
                  <a:srgbClr val="FF0000"/>
                </a:solidFill>
                <a:latin typeface="Times New Roman" panose="02020603050405020304"/>
                <a:ea typeface="RobotoMedium"/>
              </a:rPr>
              <a:t>гг</a:t>
            </a:r>
            <a:r>
              <a:rPr sz="2150" b="1" i="0" dirty="0">
                <a:solidFill>
                  <a:srgbClr val="FF0000"/>
                </a:solidFill>
                <a:latin typeface="Times New Roman" panose="02020603050405020304"/>
                <a:ea typeface="RobotoMedium"/>
              </a:rPr>
              <a:t>.)</a:t>
            </a:r>
          </a:p>
          <a:p>
            <a:pPr marL="0" indent="0" algn="just" defTabSz="266700" fontAlgn="base"/>
            <a:r>
              <a:rPr lang="ru-RU" sz="2150" i="0" dirty="0">
                <a:latin typeface="Times New Roman" panose="02020603050405020304"/>
                <a:ea typeface="sans-serif"/>
              </a:rPr>
              <a:t>    </a:t>
            </a:r>
            <a:r>
              <a:rPr i="0" dirty="0" err="1">
                <a:latin typeface="Times New Roman" panose="02020603050405020304"/>
                <a:ea typeface="sans-serif"/>
              </a:rPr>
              <a:t>Неудачи</a:t>
            </a:r>
            <a:r>
              <a:rPr i="0" dirty="0">
                <a:latin typeface="Times New Roman" panose="02020603050405020304"/>
                <a:ea typeface="sans-serif"/>
              </a:rPr>
              <a:t> в </a:t>
            </a:r>
            <a:r>
              <a:rPr i="0" dirty="0" err="1">
                <a:latin typeface="Times New Roman" panose="02020603050405020304"/>
                <a:ea typeface="sans-serif"/>
              </a:rPr>
              <a:t>боевых</a:t>
            </a:r>
            <a:r>
              <a:rPr i="0" dirty="0">
                <a:latin typeface="Times New Roman" panose="02020603050405020304"/>
                <a:ea typeface="sans-serif"/>
              </a:rPr>
              <a:t> </a:t>
            </a:r>
            <a:r>
              <a:rPr i="0" dirty="0" err="1">
                <a:latin typeface="Times New Roman" panose="02020603050405020304"/>
                <a:ea typeface="sans-serif"/>
              </a:rPr>
              <a:t>действиях</a:t>
            </a:r>
            <a:r>
              <a:rPr i="0" dirty="0">
                <a:latin typeface="Times New Roman" panose="02020603050405020304"/>
                <a:ea typeface="sans-serif"/>
              </a:rPr>
              <a:t> </a:t>
            </a:r>
            <a:r>
              <a:rPr i="0" dirty="0" err="1">
                <a:latin typeface="Times New Roman" panose="02020603050405020304"/>
                <a:ea typeface="sans-serif"/>
              </a:rPr>
              <a:t>против</a:t>
            </a:r>
            <a:r>
              <a:rPr i="0" dirty="0">
                <a:latin typeface="Times New Roman" panose="02020603050405020304"/>
                <a:ea typeface="sans-serif"/>
              </a:rPr>
              <a:t> </a:t>
            </a:r>
            <a:r>
              <a:rPr i="0" dirty="0" err="1">
                <a:latin typeface="Times New Roman" panose="02020603050405020304"/>
                <a:ea typeface="sans-serif"/>
              </a:rPr>
              <a:t>чеченских</a:t>
            </a:r>
            <a:r>
              <a:rPr i="0" dirty="0">
                <a:latin typeface="Times New Roman" panose="02020603050405020304"/>
                <a:ea typeface="sans-serif"/>
              </a:rPr>
              <a:t> </a:t>
            </a:r>
            <a:r>
              <a:rPr i="0" dirty="0" err="1">
                <a:latin typeface="Times New Roman" panose="02020603050405020304"/>
                <a:ea typeface="sans-serif"/>
              </a:rPr>
              <a:t>боевиков</a:t>
            </a:r>
            <a:r>
              <a:rPr i="0" dirty="0">
                <a:latin typeface="Times New Roman" panose="02020603050405020304"/>
                <a:ea typeface="sans-serif"/>
              </a:rPr>
              <a:t> </a:t>
            </a:r>
            <a:r>
              <a:rPr i="0" dirty="0" err="1">
                <a:latin typeface="Times New Roman" panose="02020603050405020304"/>
                <a:ea typeface="sans-serif"/>
              </a:rPr>
              <a:t>вынудили</a:t>
            </a:r>
            <a:r>
              <a:rPr i="0" dirty="0">
                <a:latin typeface="Times New Roman" panose="02020603050405020304"/>
                <a:ea typeface="sans-serif"/>
              </a:rPr>
              <a:t> </a:t>
            </a:r>
            <a:r>
              <a:rPr i="0" dirty="0" err="1">
                <a:latin typeface="Times New Roman" panose="02020603050405020304"/>
                <a:ea typeface="sans-serif"/>
              </a:rPr>
              <a:t>руководство</a:t>
            </a:r>
            <a:r>
              <a:rPr i="0" dirty="0">
                <a:latin typeface="Times New Roman" panose="02020603050405020304"/>
                <a:ea typeface="sans-serif"/>
              </a:rPr>
              <a:t> </a:t>
            </a:r>
            <a:r>
              <a:rPr i="0" dirty="0" err="1">
                <a:latin typeface="Times New Roman" panose="02020603050405020304"/>
                <a:ea typeface="sans-serif"/>
              </a:rPr>
              <a:t>страны</a:t>
            </a:r>
            <a:r>
              <a:rPr i="0" dirty="0">
                <a:latin typeface="Times New Roman" panose="02020603050405020304"/>
                <a:ea typeface="sans-serif"/>
              </a:rPr>
              <a:t> </a:t>
            </a:r>
            <a:r>
              <a:rPr i="0" dirty="0" err="1">
                <a:latin typeface="Times New Roman" panose="02020603050405020304"/>
                <a:ea typeface="sans-serif"/>
              </a:rPr>
              <a:t>вплотную</a:t>
            </a:r>
            <a:r>
              <a:rPr i="0" dirty="0">
                <a:latin typeface="Times New Roman" panose="02020603050405020304"/>
                <a:ea typeface="sans-serif"/>
              </a:rPr>
              <a:t> </a:t>
            </a:r>
            <a:r>
              <a:rPr i="0" dirty="0" err="1">
                <a:latin typeface="Times New Roman" panose="02020603050405020304"/>
                <a:ea typeface="sans-serif"/>
              </a:rPr>
              <a:t>заняться</a:t>
            </a:r>
            <a:r>
              <a:rPr i="0" dirty="0">
                <a:latin typeface="Times New Roman" panose="02020603050405020304"/>
                <a:ea typeface="sans-serif"/>
              </a:rPr>
              <a:t> </a:t>
            </a:r>
            <a:r>
              <a:rPr i="0" dirty="0" err="1">
                <a:latin typeface="Times New Roman" panose="02020603050405020304"/>
                <a:ea typeface="sans-serif"/>
              </a:rPr>
              <a:t>вопросами</a:t>
            </a:r>
            <a:r>
              <a:rPr i="0" dirty="0">
                <a:latin typeface="Times New Roman" panose="02020603050405020304"/>
                <a:ea typeface="sans-serif"/>
              </a:rPr>
              <a:t> </a:t>
            </a:r>
            <a:r>
              <a:rPr i="0" dirty="0" err="1">
                <a:latin typeface="Times New Roman" panose="02020603050405020304"/>
                <a:ea typeface="sans-serif"/>
              </a:rPr>
              <a:t>обороны</a:t>
            </a:r>
            <a:r>
              <a:rPr i="0" dirty="0">
                <a:latin typeface="Times New Roman" panose="02020603050405020304"/>
                <a:ea typeface="sans-serif"/>
              </a:rPr>
              <a:t>. </a:t>
            </a:r>
            <a:r>
              <a:rPr i="0" dirty="0" err="1">
                <a:latin typeface="Times New Roman" panose="02020603050405020304"/>
                <a:ea typeface="sans-serif"/>
              </a:rPr>
              <a:t>История</a:t>
            </a:r>
            <a:r>
              <a:rPr i="0" dirty="0">
                <a:latin typeface="Times New Roman" panose="02020603050405020304"/>
                <a:ea typeface="sans-serif"/>
              </a:rPr>
              <a:t> </a:t>
            </a:r>
            <a:r>
              <a:rPr i="0" dirty="0" err="1">
                <a:latin typeface="Times New Roman" panose="02020603050405020304"/>
                <a:ea typeface="sans-serif"/>
              </a:rPr>
              <a:t>создания</a:t>
            </a:r>
            <a:r>
              <a:rPr i="0" dirty="0">
                <a:latin typeface="Times New Roman" panose="02020603050405020304"/>
                <a:ea typeface="sans-serif"/>
              </a:rPr>
              <a:t> ВС РФ </a:t>
            </a:r>
            <a:r>
              <a:rPr i="0" dirty="0" err="1">
                <a:latin typeface="Times New Roman" panose="02020603050405020304"/>
                <a:ea typeface="sans-serif"/>
              </a:rPr>
              <a:t>лишь</a:t>
            </a:r>
            <a:r>
              <a:rPr i="0" dirty="0">
                <a:latin typeface="Times New Roman" panose="02020603050405020304"/>
                <a:ea typeface="sans-serif"/>
              </a:rPr>
              <a:t> </a:t>
            </a:r>
            <a:r>
              <a:rPr i="0" dirty="0" err="1">
                <a:latin typeface="Times New Roman" panose="02020603050405020304"/>
                <a:ea typeface="sans-serif"/>
              </a:rPr>
              <a:t>на</a:t>
            </a:r>
            <a:r>
              <a:rPr i="0" dirty="0">
                <a:latin typeface="Times New Roman" panose="02020603050405020304"/>
                <a:ea typeface="sans-serif"/>
              </a:rPr>
              <a:t> </a:t>
            </a:r>
            <a:r>
              <a:rPr i="0" dirty="0" err="1">
                <a:latin typeface="Times New Roman" panose="02020603050405020304"/>
                <a:ea typeface="sans-serif"/>
              </a:rPr>
              <a:t>бумаге</a:t>
            </a:r>
            <a:r>
              <a:rPr i="0" dirty="0">
                <a:latin typeface="Times New Roman" panose="02020603050405020304"/>
                <a:ea typeface="sans-serif"/>
              </a:rPr>
              <a:t> </a:t>
            </a:r>
            <a:r>
              <a:rPr i="0" dirty="0" err="1">
                <a:latin typeface="Times New Roman" panose="02020603050405020304"/>
                <a:ea typeface="sans-serif"/>
              </a:rPr>
              <a:t>являлась</a:t>
            </a:r>
            <a:r>
              <a:rPr i="0" dirty="0">
                <a:latin typeface="Times New Roman" panose="02020603050405020304"/>
                <a:ea typeface="sans-serif"/>
              </a:rPr>
              <a:t> </a:t>
            </a:r>
            <a:r>
              <a:rPr i="0" dirty="0" err="1">
                <a:latin typeface="Times New Roman" panose="02020603050405020304"/>
                <a:ea typeface="sans-serif"/>
              </a:rPr>
              <a:t>идеальной</a:t>
            </a:r>
            <a:r>
              <a:rPr i="0" dirty="0">
                <a:latin typeface="Times New Roman" panose="02020603050405020304"/>
                <a:ea typeface="sans-serif"/>
              </a:rPr>
              <a:t>, а </a:t>
            </a:r>
            <a:r>
              <a:rPr i="0" dirty="0" err="1">
                <a:latin typeface="Times New Roman" panose="02020603050405020304"/>
                <a:ea typeface="sans-serif"/>
              </a:rPr>
              <a:t>по</a:t>
            </a:r>
            <a:r>
              <a:rPr i="0" dirty="0">
                <a:latin typeface="Times New Roman" panose="02020603050405020304"/>
                <a:ea typeface="sans-serif"/>
              </a:rPr>
              <a:t> </a:t>
            </a:r>
            <a:r>
              <a:rPr i="0" dirty="0" err="1">
                <a:latin typeface="Times New Roman" panose="02020603050405020304"/>
                <a:ea typeface="sans-serif"/>
              </a:rPr>
              <a:t>факту</a:t>
            </a:r>
            <a:r>
              <a:rPr i="0" dirty="0">
                <a:latin typeface="Times New Roman" panose="02020603050405020304"/>
                <a:ea typeface="sans-serif"/>
              </a:rPr>
              <a:t> </a:t>
            </a:r>
            <a:r>
              <a:rPr i="0" dirty="0" err="1">
                <a:latin typeface="Times New Roman" panose="02020603050405020304"/>
                <a:ea typeface="sans-serif"/>
              </a:rPr>
              <a:t>за</a:t>
            </a:r>
            <a:r>
              <a:rPr i="0" dirty="0">
                <a:latin typeface="Times New Roman" panose="02020603050405020304"/>
                <a:ea typeface="sans-serif"/>
              </a:rPr>
              <a:t> </a:t>
            </a:r>
            <a:r>
              <a:rPr i="0" dirty="0" err="1">
                <a:latin typeface="Times New Roman" panose="02020603050405020304"/>
                <a:ea typeface="sans-serif"/>
              </a:rPr>
              <a:t>все</a:t>
            </a:r>
            <a:r>
              <a:rPr i="0" dirty="0">
                <a:latin typeface="Times New Roman" panose="02020603050405020304"/>
                <a:ea typeface="sans-serif"/>
              </a:rPr>
              <a:t> </a:t>
            </a:r>
            <a:r>
              <a:rPr i="0" dirty="0" err="1">
                <a:latin typeface="Times New Roman" panose="02020603050405020304"/>
                <a:ea typeface="sans-serif"/>
              </a:rPr>
              <a:t>время</a:t>
            </a:r>
            <a:r>
              <a:rPr i="0" dirty="0">
                <a:latin typeface="Times New Roman" panose="02020603050405020304"/>
                <a:ea typeface="sans-serif"/>
              </a:rPr>
              <a:t> </a:t>
            </a:r>
            <a:r>
              <a:rPr i="0" dirty="0" err="1">
                <a:latin typeface="Times New Roman" panose="02020603050405020304"/>
                <a:ea typeface="sans-serif"/>
              </a:rPr>
              <a:t>до</a:t>
            </a:r>
            <a:r>
              <a:rPr i="0" dirty="0">
                <a:latin typeface="Times New Roman" panose="02020603050405020304"/>
                <a:ea typeface="sans-serif"/>
              </a:rPr>
              <a:t> </a:t>
            </a:r>
            <a:r>
              <a:rPr i="0" dirty="0" err="1">
                <a:latin typeface="Times New Roman" panose="02020603050405020304"/>
                <a:ea typeface="sans-serif"/>
              </a:rPr>
              <a:t>начала</a:t>
            </a:r>
            <a:r>
              <a:rPr i="0" dirty="0">
                <a:latin typeface="Times New Roman" panose="02020603050405020304"/>
                <a:ea typeface="sans-serif"/>
              </a:rPr>
              <a:t> </a:t>
            </a:r>
            <a:r>
              <a:rPr i="0" dirty="0" err="1">
                <a:latin typeface="Times New Roman" panose="02020603050405020304"/>
                <a:ea typeface="sans-serif"/>
              </a:rPr>
              <a:t>конфликта</a:t>
            </a:r>
            <a:r>
              <a:rPr i="0" dirty="0">
                <a:latin typeface="Times New Roman" panose="02020603050405020304"/>
                <a:ea typeface="sans-serif"/>
              </a:rPr>
              <a:t> </a:t>
            </a:r>
            <a:r>
              <a:rPr i="0" dirty="0" err="1">
                <a:latin typeface="Times New Roman" panose="02020603050405020304"/>
                <a:ea typeface="sans-serif"/>
              </a:rPr>
              <a:t>только</a:t>
            </a:r>
            <a:r>
              <a:rPr i="0" dirty="0">
                <a:latin typeface="Times New Roman" panose="02020603050405020304"/>
                <a:ea typeface="sans-serif"/>
              </a:rPr>
              <a:t> </a:t>
            </a:r>
            <a:r>
              <a:rPr i="0" dirty="0" err="1">
                <a:latin typeface="Times New Roman" panose="02020603050405020304"/>
                <a:ea typeface="sans-serif"/>
              </a:rPr>
              <a:t>происходил</a:t>
            </a:r>
            <a:r>
              <a:rPr i="0" dirty="0">
                <a:latin typeface="Times New Roman" panose="02020603050405020304"/>
                <a:ea typeface="sans-serif"/>
              </a:rPr>
              <a:t> </a:t>
            </a:r>
            <a:r>
              <a:rPr i="0" dirty="0" err="1">
                <a:latin typeface="Times New Roman" panose="02020603050405020304"/>
                <a:ea typeface="sans-serif"/>
              </a:rPr>
              <a:t>развал</a:t>
            </a:r>
            <a:r>
              <a:rPr i="0" dirty="0">
                <a:latin typeface="Times New Roman" panose="02020603050405020304"/>
                <a:ea typeface="sans-serif"/>
              </a:rPr>
              <a:t> </a:t>
            </a:r>
            <a:r>
              <a:rPr i="0" dirty="0" err="1">
                <a:latin typeface="Times New Roman" panose="02020603050405020304"/>
                <a:ea typeface="sans-serif"/>
              </a:rPr>
              <a:t>советского</a:t>
            </a:r>
            <a:r>
              <a:rPr i="0" dirty="0">
                <a:latin typeface="Times New Roman" panose="02020603050405020304"/>
                <a:ea typeface="sans-serif"/>
              </a:rPr>
              <a:t> </a:t>
            </a:r>
            <a:r>
              <a:rPr i="0" dirty="0" err="1">
                <a:latin typeface="Times New Roman" panose="02020603050405020304"/>
                <a:ea typeface="sans-serif"/>
              </a:rPr>
              <a:t>наследия</a:t>
            </a:r>
            <a:r>
              <a:rPr i="0" dirty="0">
                <a:latin typeface="Times New Roman" panose="02020603050405020304"/>
                <a:ea typeface="sans-serif"/>
              </a:rPr>
              <a:t>. </a:t>
            </a:r>
            <a:r>
              <a:rPr i="0" dirty="0" err="1">
                <a:latin typeface="Times New Roman" panose="02020603050405020304"/>
                <a:ea typeface="sans-serif"/>
              </a:rPr>
              <a:t>Поэтому</a:t>
            </a:r>
            <a:r>
              <a:rPr i="0" dirty="0">
                <a:latin typeface="Times New Roman" panose="02020603050405020304"/>
                <a:ea typeface="sans-serif"/>
              </a:rPr>
              <a:t> </a:t>
            </a:r>
            <a:r>
              <a:rPr i="0" dirty="0" err="1">
                <a:latin typeface="Times New Roman" panose="02020603050405020304"/>
                <a:ea typeface="sans-serif"/>
              </a:rPr>
              <a:t>даже</a:t>
            </a:r>
            <a:r>
              <a:rPr i="0" dirty="0">
                <a:latin typeface="Times New Roman" panose="02020603050405020304"/>
                <a:ea typeface="sans-serif"/>
              </a:rPr>
              <a:t> в </a:t>
            </a:r>
            <a:r>
              <a:rPr i="0" dirty="0" err="1">
                <a:latin typeface="Times New Roman" panose="02020603050405020304"/>
                <a:ea typeface="sans-serif"/>
              </a:rPr>
              <a:t>войне</a:t>
            </a:r>
            <a:r>
              <a:rPr i="0" dirty="0">
                <a:latin typeface="Times New Roman" panose="02020603050405020304"/>
                <a:ea typeface="sans-serif"/>
              </a:rPr>
              <a:t> с </a:t>
            </a:r>
            <a:r>
              <a:rPr i="0" dirty="0" err="1">
                <a:latin typeface="Times New Roman" panose="02020603050405020304"/>
                <a:ea typeface="sans-serif"/>
              </a:rPr>
              <a:t>немногочисленными</a:t>
            </a:r>
            <a:r>
              <a:rPr i="0" dirty="0">
                <a:latin typeface="Times New Roman" panose="02020603050405020304"/>
                <a:ea typeface="sans-serif"/>
              </a:rPr>
              <a:t> </a:t>
            </a:r>
            <a:r>
              <a:rPr i="0" dirty="0" err="1">
                <a:latin typeface="Times New Roman" panose="02020603050405020304"/>
                <a:ea typeface="sans-serif"/>
              </a:rPr>
              <a:t>повстанцами</a:t>
            </a:r>
            <a:r>
              <a:rPr i="0" dirty="0">
                <a:latin typeface="Times New Roman" panose="02020603050405020304"/>
                <a:ea typeface="sans-serif"/>
              </a:rPr>
              <a:t> </a:t>
            </a:r>
            <a:r>
              <a:rPr i="0" dirty="0" err="1">
                <a:latin typeface="Times New Roman" panose="02020603050405020304"/>
                <a:ea typeface="sans-serif"/>
              </a:rPr>
              <a:t>федеральные</a:t>
            </a:r>
            <a:r>
              <a:rPr i="0" dirty="0">
                <a:latin typeface="Times New Roman" panose="02020603050405020304"/>
                <a:ea typeface="sans-serif"/>
              </a:rPr>
              <a:t> </a:t>
            </a:r>
            <a:r>
              <a:rPr i="0" dirty="0" err="1">
                <a:latin typeface="Times New Roman" panose="02020603050405020304"/>
                <a:ea typeface="sans-serif"/>
              </a:rPr>
              <a:t>силы</a:t>
            </a:r>
            <a:r>
              <a:rPr i="0" dirty="0">
                <a:latin typeface="Times New Roman" panose="02020603050405020304"/>
                <a:ea typeface="sans-serif"/>
              </a:rPr>
              <a:t> </a:t>
            </a:r>
            <a:r>
              <a:rPr i="0" dirty="0" err="1">
                <a:latin typeface="Times New Roman" panose="02020603050405020304"/>
                <a:ea typeface="sans-serif"/>
              </a:rPr>
              <a:t>не</a:t>
            </a:r>
            <a:r>
              <a:rPr i="0" dirty="0">
                <a:latin typeface="Times New Roman" panose="02020603050405020304"/>
                <a:ea typeface="sans-serif"/>
              </a:rPr>
              <a:t> </a:t>
            </a:r>
            <a:r>
              <a:rPr i="0" dirty="0" err="1">
                <a:latin typeface="Times New Roman" panose="02020603050405020304"/>
                <a:ea typeface="sans-serif"/>
              </a:rPr>
              <a:t>могли</a:t>
            </a:r>
            <a:r>
              <a:rPr i="0" dirty="0">
                <a:latin typeface="Times New Roman" panose="02020603050405020304"/>
                <a:ea typeface="sans-serif"/>
              </a:rPr>
              <a:t> </a:t>
            </a:r>
            <a:r>
              <a:rPr i="0" dirty="0" err="1">
                <a:latin typeface="Times New Roman" panose="02020603050405020304"/>
                <a:ea typeface="sans-serif"/>
              </a:rPr>
              <a:t>проявить</a:t>
            </a:r>
            <a:r>
              <a:rPr i="0" dirty="0">
                <a:latin typeface="Times New Roman" panose="02020603050405020304"/>
                <a:ea typeface="sans-serif"/>
              </a:rPr>
              <a:t> </a:t>
            </a:r>
            <a:r>
              <a:rPr i="0" dirty="0" err="1">
                <a:latin typeface="Times New Roman" panose="02020603050405020304"/>
                <a:ea typeface="sans-serif"/>
              </a:rPr>
              <a:t>себя</a:t>
            </a:r>
            <a:r>
              <a:rPr i="0" dirty="0">
                <a:latin typeface="Times New Roman" panose="02020603050405020304"/>
                <a:ea typeface="sans-serif"/>
              </a:rPr>
              <a:t> </a:t>
            </a:r>
            <a:r>
              <a:rPr i="0" dirty="0" err="1">
                <a:latin typeface="Times New Roman" panose="02020603050405020304"/>
                <a:ea typeface="sans-serif"/>
              </a:rPr>
              <a:t>на</a:t>
            </a:r>
            <a:r>
              <a:rPr i="0" dirty="0">
                <a:latin typeface="Times New Roman" panose="02020603050405020304"/>
                <a:ea typeface="sans-serif"/>
              </a:rPr>
              <a:t> </a:t>
            </a:r>
            <a:r>
              <a:rPr i="0" dirty="0" err="1">
                <a:latin typeface="Times New Roman" panose="02020603050405020304"/>
                <a:ea typeface="sans-serif"/>
              </a:rPr>
              <a:t>должном</a:t>
            </a:r>
            <a:r>
              <a:rPr i="0" dirty="0">
                <a:latin typeface="Times New Roman" panose="02020603050405020304"/>
                <a:ea typeface="sans-serif"/>
              </a:rPr>
              <a:t> </a:t>
            </a:r>
            <a:r>
              <a:rPr i="0" dirty="0" err="1">
                <a:latin typeface="Times New Roman" panose="02020603050405020304"/>
                <a:ea typeface="sans-serif"/>
              </a:rPr>
              <a:t>уровне</a:t>
            </a:r>
            <a:r>
              <a:rPr i="0" dirty="0">
                <a:latin typeface="Times New Roman" panose="02020603050405020304"/>
                <a:ea typeface="sans-serif"/>
              </a:rPr>
              <a:t>. И </a:t>
            </a:r>
            <a:r>
              <a:rPr i="0" dirty="0" err="1">
                <a:latin typeface="Times New Roman" panose="02020603050405020304"/>
                <a:ea typeface="sans-serif"/>
              </a:rPr>
              <a:t>виной</a:t>
            </a:r>
            <a:r>
              <a:rPr i="0" dirty="0">
                <a:latin typeface="Times New Roman" panose="02020603050405020304"/>
                <a:ea typeface="sans-serif"/>
              </a:rPr>
              <a:t> </a:t>
            </a:r>
            <a:r>
              <a:rPr i="0" dirty="0" err="1">
                <a:latin typeface="Times New Roman" panose="02020603050405020304"/>
                <a:ea typeface="sans-serif"/>
              </a:rPr>
              <a:t>тому</a:t>
            </a:r>
            <a:r>
              <a:rPr i="0" dirty="0">
                <a:latin typeface="Times New Roman" panose="02020603050405020304"/>
                <a:ea typeface="sans-serif"/>
              </a:rPr>
              <a:t> </a:t>
            </a:r>
            <a:r>
              <a:rPr i="0" dirty="0" err="1">
                <a:latin typeface="Times New Roman" panose="02020603050405020304"/>
                <a:ea typeface="sans-serif"/>
              </a:rPr>
              <a:t>были</a:t>
            </a:r>
            <a:r>
              <a:rPr i="0" dirty="0">
                <a:latin typeface="Times New Roman" panose="02020603050405020304"/>
                <a:ea typeface="sans-serif"/>
              </a:rPr>
              <a:t> </a:t>
            </a:r>
            <a:r>
              <a:rPr i="0" dirty="0" err="1">
                <a:latin typeface="Times New Roman" panose="02020603050405020304"/>
                <a:ea typeface="sans-serif"/>
              </a:rPr>
              <a:t>просчеты</a:t>
            </a:r>
            <a:r>
              <a:rPr i="0" dirty="0">
                <a:latin typeface="Times New Roman" panose="02020603050405020304"/>
                <a:ea typeface="sans-serif"/>
              </a:rPr>
              <a:t> </a:t>
            </a:r>
            <a:r>
              <a:rPr i="0" dirty="0" err="1">
                <a:latin typeface="Times New Roman" panose="02020603050405020304"/>
                <a:ea typeface="sans-serif"/>
              </a:rPr>
              <a:t>руководства</a:t>
            </a:r>
            <a:r>
              <a:rPr i="0" dirty="0">
                <a:latin typeface="Times New Roman" panose="02020603050405020304"/>
                <a:ea typeface="sans-serif"/>
              </a:rPr>
              <a:t>, </a:t>
            </a:r>
            <a:r>
              <a:rPr i="0" dirty="0" err="1">
                <a:latin typeface="Times New Roman" panose="02020603050405020304"/>
                <a:ea typeface="sans-serif"/>
              </a:rPr>
              <a:t>ведь</a:t>
            </a:r>
            <a:r>
              <a:rPr i="0" dirty="0">
                <a:latin typeface="Times New Roman" panose="02020603050405020304"/>
                <a:ea typeface="sans-serif"/>
              </a:rPr>
              <a:t> </a:t>
            </a:r>
            <a:r>
              <a:rPr i="0" dirty="0" err="1">
                <a:latin typeface="Times New Roman" panose="02020603050405020304"/>
                <a:ea typeface="sans-serif"/>
              </a:rPr>
              <a:t>подготовка</a:t>
            </a:r>
            <a:r>
              <a:rPr i="0" dirty="0">
                <a:latin typeface="Times New Roman" panose="02020603050405020304"/>
                <a:ea typeface="sans-serif"/>
              </a:rPr>
              <a:t> и </a:t>
            </a:r>
            <a:r>
              <a:rPr i="0" dirty="0" err="1">
                <a:latin typeface="Times New Roman" panose="02020603050405020304"/>
                <a:ea typeface="sans-serif"/>
              </a:rPr>
              <a:t>моральный</a:t>
            </a:r>
            <a:r>
              <a:rPr i="0" dirty="0">
                <a:latin typeface="Times New Roman" panose="02020603050405020304"/>
                <a:ea typeface="sans-serif"/>
              </a:rPr>
              <a:t> </a:t>
            </a:r>
            <a:r>
              <a:rPr i="0" dirty="0" err="1">
                <a:latin typeface="Times New Roman" panose="02020603050405020304"/>
                <a:ea typeface="sans-serif"/>
              </a:rPr>
              <a:t>дух</a:t>
            </a:r>
            <a:r>
              <a:rPr i="0" dirty="0">
                <a:latin typeface="Times New Roman" panose="02020603050405020304"/>
                <a:ea typeface="sans-serif"/>
              </a:rPr>
              <a:t> </a:t>
            </a:r>
            <a:r>
              <a:rPr i="0" dirty="0" err="1">
                <a:latin typeface="Times New Roman" panose="02020603050405020304"/>
                <a:ea typeface="sans-serif"/>
              </a:rPr>
              <a:t>бойцов</a:t>
            </a:r>
            <a:r>
              <a:rPr i="0" dirty="0">
                <a:latin typeface="Times New Roman" panose="02020603050405020304"/>
                <a:ea typeface="sans-serif"/>
              </a:rPr>
              <a:t> </a:t>
            </a:r>
            <a:r>
              <a:rPr i="0" dirty="0" err="1">
                <a:latin typeface="Times New Roman" panose="02020603050405020304"/>
                <a:ea typeface="sans-serif"/>
              </a:rPr>
              <a:t>сомнений</a:t>
            </a:r>
            <a:r>
              <a:rPr i="0" dirty="0">
                <a:latin typeface="Times New Roman" panose="02020603050405020304"/>
                <a:ea typeface="sans-serif"/>
              </a:rPr>
              <a:t> </a:t>
            </a:r>
            <a:r>
              <a:rPr i="0" dirty="0" err="1">
                <a:latin typeface="Times New Roman" panose="02020603050405020304"/>
                <a:ea typeface="sans-serif"/>
              </a:rPr>
              <a:t>не</a:t>
            </a:r>
            <a:r>
              <a:rPr i="0" dirty="0">
                <a:latin typeface="Times New Roman" panose="02020603050405020304"/>
                <a:ea typeface="sans-serif"/>
              </a:rPr>
              <a:t> </a:t>
            </a:r>
            <a:r>
              <a:rPr i="0" dirty="0" err="1">
                <a:latin typeface="Times New Roman" panose="02020603050405020304"/>
                <a:ea typeface="sans-serif"/>
              </a:rPr>
              <a:t>вызывали</a:t>
            </a:r>
            <a:r>
              <a:rPr i="0" dirty="0">
                <a:latin typeface="Times New Roman" panose="02020603050405020304"/>
                <a:ea typeface="sans-serif"/>
              </a:rPr>
              <a:t>.</a:t>
            </a:r>
          </a:p>
          <a:p>
            <a:pPr marL="0" indent="0" algn="just" defTabSz="266700" fontAlgn="base"/>
            <a:r>
              <a:rPr lang="ru-RU" i="0" dirty="0">
                <a:latin typeface="Times New Roman" panose="02020603050405020304"/>
                <a:ea typeface="sans-serif"/>
              </a:rPr>
              <a:t>    </a:t>
            </a:r>
            <a:r>
              <a:rPr i="0" dirty="0" err="1">
                <a:latin typeface="Times New Roman" panose="02020603050405020304"/>
                <a:ea typeface="sans-serif"/>
              </a:rPr>
              <a:t>Для</a:t>
            </a:r>
            <a:r>
              <a:rPr i="0" dirty="0">
                <a:latin typeface="Times New Roman" panose="02020603050405020304"/>
                <a:ea typeface="sans-serif"/>
              </a:rPr>
              <a:t> </a:t>
            </a:r>
            <a:r>
              <a:rPr i="0" dirty="0" err="1">
                <a:latin typeface="Times New Roman" panose="02020603050405020304"/>
                <a:ea typeface="sans-serif"/>
              </a:rPr>
              <a:t>многих</a:t>
            </a:r>
            <a:r>
              <a:rPr i="0" dirty="0">
                <a:latin typeface="Times New Roman" panose="02020603050405020304"/>
                <a:ea typeface="sans-serif"/>
              </a:rPr>
              <a:t> </a:t>
            </a:r>
            <a:r>
              <a:rPr i="0" dirty="0" err="1">
                <a:latin typeface="Times New Roman" panose="02020603050405020304"/>
                <a:ea typeface="sans-serif"/>
              </a:rPr>
              <a:t>день</a:t>
            </a:r>
            <a:r>
              <a:rPr i="0" dirty="0">
                <a:latin typeface="Times New Roman" panose="02020603050405020304"/>
                <a:ea typeface="sans-serif"/>
              </a:rPr>
              <a:t> </a:t>
            </a:r>
            <a:r>
              <a:rPr i="0" dirty="0" err="1">
                <a:latin typeface="Times New Roman" panose="02020603050405020304"/>
                <a:ea typeface="sans-serif"/>
              </a:rPr>
              <a:t>создания</a:t>
            </a:r>
            <a:r>
              <a:rPr i="0" dirty="0">
                <a:latin typeface="Times New Roman" panose="02020603050405020304"/>
                <a:ea typeface="sans-serif"/>
              </a:rPr>
              <a:t> </a:t>
            </a:r>
            <a:r>
              <a:rPr i="0" dirty="0" err="1">
                <a:latin typeface="Times New Roman" panose="02020603050405020304"/>
                <a:ea typeface="sans-serif"/>
              </a:rPr>
              <a:t>вооруженных</a:t>
            </a:r>
            <a:r>
              <a:rPr i="0" dirty="0">
                <a:latin typeface="Times New Roman" panose="02020603050405020304"/>
                <a:ea typeface="sans-serif"/>
              </a:rPr>
              <a:t> </a:t>
            </a:r>
            <a:r>
              <a:rPr i="0" dirty="0" err="1">
                <a:latin typeface="Times New Roman" panose="02020603050405020304"/>
                <a:ea typeface="sans-serif"/>
              </a:rPr>
              <a:t>сил</a:t>
            </a:r>
            <a:r>
              <a:rPr i="0" dirty="0">
                <a:latin typeface="Times New Roman" panose="02020603050405020304"/>
                <a:ea typeface="sans-serif"/>
              </a:rPr>
              <a:t> </a:t>
            </a:r>
            <a:r>
              <a:rPr i="0" dirty="0" err="1">
                <a:latin typeface="Times New Roman" panose="02020603050405020304"/>
                <a:ea typeface="sans-serif"/>
              </a:rPr>
              <a:t>России</a:t>
            </a:r>
            <a:r>
              <a:rPr i="0" dirty="0">
                <a:latin typeface="Times New Roman" panose="02020603050405020304"/>
                <a:ea typeface="sans-serif"/>
              </a:rPr>
              <a:t> </a:t>
            </a:r>
            <a:r>
              <a:rPr i="0" dirty="0" err="1">
                <a:latin typeface="Times New Roman" panose="02020603050405020304"/>
                <a:ea typeface="sans-serif"/>
              </a:rPr>
              <a:t>не</a:t>
            </a:r>
            <a:r>
              <a:rPr i="0" dirty="0">
                <a:latin typeface="Times New Roman" panose="02020603050405020304"/>
                <a:ea typeface="sans-serif"/>
              </a:rPr>
              <a:t> </a:t>
            </a:r>
            <a:r>
              <a:rPr i="0" dirty="0" err="1">
                <a:latin typeface="Times New Roman" panose="02020603050405020304"/>
                <a:ea typeface="sans-serif"/>
              </a:rPr>
              <a:t>совпадает</a:t>
            </a:r>
            <a:r>
              <a:rPr i="0" dirty="0">
                <a:latin typeface="Times New Roman" panose="02020603050405020304"/>
                <a:ea typeface="sans-serif"/>
              </a:rPr>
              <a:t> с 7 </a:t>
            </a:r>
            <a:r>
              <a:rPr i="0" dirty="0" err="1">
                <a:latin typeface="Times New Roman" panose="02020603050405020304"/>
                <a:ea typeface="sans-serif"/>
              </a:rPr>
              <a:t>мая</a:t>
            </a:r>
            <a:r>
              <a:rPr i="0" dirty="0">
                <a:latin typeface="Times New Roman" panose="02020603050405020304"/>
                <a:ea typeface="sans-serif"/>
              </a:rPr>
              <a:t>, </a:t>
            </a:r>
            <a:r>
              <a:rPr i="0" dirty="0" err="1">
                <a:latin typeface="Times New Roman" panose="02020603050405020304"/>
                <a:ea typeface="sans-serif"/>
              </a:rPr>
              <a:t>так</a:t>
            </a:r>
            <a:r>
              <a:rPr i="0" dirty="0">
                <a:latin typeface="Times New Roman" panose="02020603050405020304"/>
                <a:ea typeface="sans-serif"/>
              </a:rPr>
              <a:t> </a:t>
            </a:r>
            <a:r>
              <a:rPr i="0" dirty="0" err="1">
                <a:latin typeface="Times New Roman" panose="02020603050405020304"/>
                <a:ea typeface="sans-serif"/>
              </a:rPr>
              <a:t>как</a:t>
            </a:r>
            <a:r>
              <a:rPr i="0" dirty="0">
                <a:latin typeface="Times New Roman" panose="02020603050405020304"/>
                <a:ea typeface="sans-serif"/>
              </a:rPr>
              <a:t> </a:t>
            </a:r>
            <a:r>
              <a:rPr i="0" dirty="0" err="1">
                <a:latin typeface="Times New Roman" panose="02020603050405020304"/>
                <a:ea typeface="sans-serif"/>
              </a:rPr>
              <a:t>эта</a:t>
            </a:r>
            <a:r>
              <a:rPr i="0" dirty="0">
                <a:latin typeface="Times New Roman" panose="02020603050405020304"/>
                <a:ea typeface="sans-serif"/>
              </a:rPr>
              <a:t> </a:t>
            </a:r>
            <a:r>
              <a:rPr i="0" dirty="0" err="1">
                <a:latin typeface="Times New Roman" panose="02020603050405020304"/>
                <a:ea typeface="sans-serif"/>
              </a:rPr>
              <a:t>дата</a:t>
            </a:r>
            <a:r>
              <a:rPr i="0" dirty="0">
                <a:latin typeface="Times New Roman" panose="02020603050405020304"/>
                <a:ea typeface="sans-serif"/>
              </a:rPr>
              <a:t> </a:t>
            </a:r>
            <a:r>
              <a:rPr i="0" dirty="0" err="1">
                <a:latin typeface="Times New Roman" panose="02020603050405020304"/>
                <a:ea typeface="sans-serif"/>
              </a:rPr>
              <a:t>просто</a:t>
            </a:r>
            <a:r>
              <a:rPr i="0" dirty="0">
                <a:latin typeface="Times New Roman" panose="02020603050405020304"/>
                <a:ea typeface="sans-serif"/>
              </a:rPr>
              <a:t> </a:t>
            </a:r>
            <a:r>
              <a:rPr i="0" dirty="0" err="1">
                <a:latin typeface="Times New Roman" panose="02020603050405020304"/>
                <a:ea typeface="sans-serif"/>
              </a:rPr>
              <a:t>отражает</a:t>
            </a:r>
            <a:r>
              <a:rPr i="0" dirty="0">
                <a:latin typeface="Times New Roman" panose="02020603050405020304"/>
                <a:ea typeface="sans-serif"/>
              </a:rPr>
              <a:t> </a:t>
            </a:r>
            <a:r>
              <a:rPr i="0" dirty="0" err="1">
                <a:latin typeface="Times New Roman" panose="02020603050405020304"/>
                <a:ea typeface="sans-serif"/>
              </a:rPr>
              <a:t>число</a:t>
            </a:r>
            <a:r>
              <a:rPr i="0" dirty="0">
                <a:latin typeface="Times New Roman" panose="02020603050405020304"/>
                <a:ea typeface="sans-serif"/>
              </a:rPr>
              <a:t> </a:t>
            </a:r>
            <a:r>
              <a:rPr i="0" dirty="0" err="1">
                <a:latin typeface="Times New Roman" panose="02020603050405020304"/>
                <a:ea typeface="sans-serif"/>
              </a:rPr>
              <a:t>подписания</a:t>
            </a:r>
            <a:r>
              <a:rPr i="0" dirty="0">
                <a:latin typeface="Times New Roman" panose="02020603050405020304"/>
                <a:ea typeface="sans-serif"/>
              </a:rPr>
              <a:t> </a:t>
            </a:r>
            <a:r>
              <a:rPr i="0" dirty="0" err="1">
                <a:latin typeface="Times New Roman" panose="02020603050405020304"/>
                <a:ea typeface="sans-serif"/>
              </a:rPr>
              <a:t>указа</a:t>
            </a:r>
            <a:r>
              <a:rPr i="0" dirty="0">
                <a:latin typeface="Times New Roman" panose="02020603050405020304"/>
                <a:ea typeface="sans-serif"/>
              </a:rPr>
              <a:t>. А </a:t>
            </a:r>
            <a:r>
              <a:rPr i="0" dirty="0" err="1">
                <a:latin typeface="Times New Roman" panose="02020603050405020304"/>
                <a:ea typeface="sans-serif"/>
              </a:rPr>
              <a:t>за</a:t>
            </a:r>
            <a:r>
              <a:rPr i="0" dirty="0">
                <a:latin typeface="Times New Roman" panose="02020603050405020304"/>
                <a:ea typeface="sans-serif"/>
              </a:rPr>
              <a:t> </a:t>
            </a:r>
            <a:r>
              <a:rPr i="0" dirty="0" err="1">
                <a:latin typeface="Times New Roman" panose="02020603050405020304"/>
                <a:ea typeface="sans-serif"/>
              </a:rPr>
              <a:t>отправную</a:t>
            </a:r>
            <a:r>
              <a:rPr i="0" dirty="0">
                <a:latin typeface="Times New Roman" panose="02020603050405020304"/>
                <a:ea typeface="sans-serif"/>
              </a:rPr>
              <a:t> </a:t>
            </a:r>
            <a:r>
              <a:rPr i="0" dirty="0" err="1">
                <a:latin typeface="Times New Roman" panose="02020603050405020304"/>
                <a:ea typeface="sans-serif"/>
              </a:rPr>
              <a:t>точку</a:t>
            </a:r>
            <a:r>
              <a:rPr i="0" dirty="0">
                <a:latin typeface="Times New Roman" panose="02020603050405020304"/>
                <a:ea typeface="sans-serif"/>
              </a:rPr>
              <a:t> </a:t>
            </a:r>
            <a:r>
              <a:rPr i="0" dirty="0" err="1">
                <a:latin typeface="Times New Roman" panose="02020603050405020304"/>
                <a:ea typeface="sans-serif"/>
              </a:rPr>
              <a:t>люди</a:t>
            </a:r>
            <a:r>
              <a:rPr i="0" dirty="0">
                <a:latin typeface="Times New Roman" panose="02020603050405020304"/>
                <a:ea typeface="sans-serif"/>
              </a:rPr>
              <a:t> </a:t>
            </a:r>
            <a:r>
              <a:rPr i="0" dirty="0" err="1">
                <a:latin typeface="Times New Roman" panose="02020603050405020304"/>
                <a:ea typeface="sans-serif"/>
              </a:rPr>
              <a:t>берут</a:t>
            </a:r>
            <a:r>
              <a:rPr i="0" dirty="0">
                <a:latin typeface="Times New Roman" panose="02020603050405020304"/>
                <a:ea typeface="sans-serif"/>
              </a:rPr>
              <a:t> </a:t>
            </a:r>
            <a:r>
              <a:rPr i="0" dirty="0" err="1">
                <a:latin typeface="Times New Roman" panose="02020603050405020304"/>
                <a:ea typeface="sans-serif"/>
              </a:rPr>
              <a:t>взятие</a:t>
            </a:r>
            <a:r>
              <a:rPr i="0" dirty="0">
                <a:latin typeface="Times New Roman" panose="02020603050405020304"/>
                <a:ea typeface="sans-serif"/>
              </a:rPr>
              <a:t> </a:t>
            </a:r>
            <a:r>
              <a:rPr i="0" dirty="0" err="1">
                <a:latin typeface="Times New Roman" panose="02020603050405020304"/>
                <a:ea typeface="sans-serif"/>
              </a:rPr>
              <a:t>Грозного</a:t>
            </a:r>
            <a:r>
              <a:rPr i="0" dirty="0">
                <a:latin typeface="Times New Roman" panose="02020603050405020304"/>
                <a:ea typeface="sans-serif"/>
              </a:rPr>
              <a:t> </a:t>
            </a:r>
            <a:r>
              <a:rPr i="0" dirty="0" err="1">
                <a:latin typeface="Times New Roman" panose="02020603050405020304"/>
                <a:ea typeface="sans-serif"/>
              </a:rPr>
              <a:t>после</a:t>
            </a:r>
            <a:r>
              <a:rPr i="0" dirty="0">
                <a:latin typeface="Times New Roman" panose="02020603050405020304"/>
                <a:ea typeface="sans-serif"/>
              </a:rPr>
              <a:t> </a:t>
            </a:r>
            <a:r>
              <a:rPr i="0" dirty="0" err="1">
                <a:latin typeface="Times New Roman" panose="02020603050405020304"/>
                <a:ea typeface="sans-serif"/>
              </a:rPr>
              <a:t>перегруппировки</a:t>
            </a:r>
            <a:r>
              <a:rPr i="0" dirty="0">
                <a:latin typeface="Times New Roman" panose="02020603050405020304"/>
                <a:ea typeface="sans-serif"/>
              </a:rPr>
              <a:t> и </a:t>
            </a:r>
            <a:r>
              <a:rPr i="0" dirty="0" err="1">
                <a:latin typeface="Times New Roman" panose="02020603050405020304"/>
                <a:ea typeface="sans-serif"/>
              </a:rPr>
              <a:t>планирования</a:t>
            </a:r>
            <a:r>
              <a:rPr i="0" dirty="0">
                <a:latin typeface="Times New Roman" panose="02020603050405020304"/>
                <a:ea typeface="sans-serif"/>
              </a:rPr>
              <a:t> </a:t>
            </a:r>
            <a:r>
              <a:rPr i="0" dirty="0" err="1">
                <a:latin typeface="Times New Roman" panose="02020603050405020304"/>
                <a:ea typeface="sans-serif"/>
              </a:rPr>
              <a:t>операции</a:t>
            </a:r>
            <a:r>
              <a:rPr i="0" dirty="0">
                <a:latin typeface="Times New Roman" panose="02020603050405020304"/>
                <a:ea typeface="sans-serif"/>
              </a:rPr>
              <a:t>. </a:t>
            </a:r>
            <a:r>
              <a:rPr i="0" dirty="0" err="1">
                <a:latin typeface="Times New Roman" panose="02020603050405020304"/>
                <a:ea typeface="sans-serif"/>
              </a:rPr>
              <a:t>Произошло</a:t>
            </a:r>
            <a:r>
              <a:rPr i="0" dirty="0">
                <a:latin typeface="Times New Roman" panose="02020603050405020304"/>
                <a:ea typeface="sans-serif"/>
              </a:rPr>
              <a:t> </a:t>
            </a:r>
            <a:r>
              <a:rPr i="0" dirty="0" err="1">
                <a:latin typeface="Times New Roman" panose="02020603050405020304"/>
                <a:ea typeface="sans-serif"/>
              </a:rPr>
              <a:t>это</a:t>
            </a:r>
            <a:r>
              <a:rPr i="0" dirty="0">
                <a:latin typeface="Times New Roman" panose="02020603050405020304"/>
                <a:ea typeface="sans-serif"/>
              </a:rPr>
              <a:t> в </a:t>
            </a:r>
            <a:r>
              <a:rPr i="0" dirty="0" err="1">
                <a:latin typeface="Times New Roman" panose="02020603050405020304"/>
                <a:ea typeface="sans-serif"/>
              </a:rPr>
              <a:t>январе</a:t>
            </a:r>
            <a:r>
              <a:rPr i="0" dirty="0">
                <a:latin typeface="Times New Roman" panose="02020603050405020304"/>
                <a:ea typeface="sans-serif"/>
              </a:rPr>
              <a:t> 1995 </a:t>
            </a:r>
            <a:r>
              <a:rPr i="0" dirty="0" err="1">
                <a:latin typeface="Times New Roman" panose="02020603050405020304"/>
                <a:ea typeface="sans-serif"/>
              </a:rPr>
              <a:t>года</a:t>
            </a:r>
            <a:r>
              <a:rPr i="0" dirty="0">
                <a:latin typeface="Times New Roman" panose="02020603050405020304"/>
                <a:ea typeface="sans-serif"/>
              </a:rPr>
              <a:t> и </a:t>
            </a:r>
            <a:r>
              <a:rPr i="0" dirty="0" err="1">
                <a:latin typeface="Times New Roman" panose="02020603050405020304"/>
                <a:ea typeface="sans-serif"/>
              </a:rPr>
              <a:t>обошлось</a:t>
            </a:r>
            <a:r>
              <a:rPr i="0" dirty="0">
                <a:latin typeface="Times New Roman" panose="02020603050405020304"/>
                <a:ea typeface="sans-serif"/>
              </a:rPr>
              <a:t> </a:t>
            </a:r>
            <a:r>
              <a:rPr i="0" dirty="0" err="1">
                <a:latin typeface="Times New Roman" panose="02020603050405020304"/>
                <a:ea typeface="sans-serif"/>
              </a:rPr>
              <a:t>минимальными</a:t>
            </a:r>
            <a:r>
              <a:rPr i="0" dirty="0">
                <a:latin typeface="Times New Roman" panose="02020603050405020304"/>
                <a:ea typeface="sans-serif"/>
              </a:rPr>
              <a:t> </a:t>
            </a:r>
            <a:r>
              <a:rPr i="0" dirty="0" err="1">
                <a:latin typeface="Times New Roman" panose="02020603050405020304"/>
                <a:ea typeface="sans-serif"/>
              </a:rPr>
              <a:t>потерями</a:t>
            </a:r>
            <a:r>
              <a:rPr i="0" dirty="0">
                <a:latin typeface="Times New Roman" panose="02020603050405020304"/>
                <a:ea typeface="sans-serif"/>
              </a:rPr>
              <a:t>, </a:t>
            </a:r>
            <a:r>
              <a:rPr i="0" dirty="0" err="1">
                <a:latin typeface="Times New Roman" panose="02020603050405020304"/>
                <a:ea typeface="sans-serif"/>
              </a:rPr>
              <a:t>так</a:t>
            </a:r>
            <a:r>
              <a:rPr i="0" dirty="0">
                <a:latin typeface="Times New Roman" panose="02020603050405020304"/>
                <a:ea typeface="sans-serif"/>
              </a:rPr>
              <a:t> </a:t>
            </a:r>
            <a:r>
              <a:rPr i="0" dirty="0" err="1">
                <a:latin typeface="Times New Roman" panose="02020603050405020304"/>
                <a:ea typeface="sans-serif"/>
              </a:rPr>
              <a:t>как</a:t>
            </a:r>
            <a:r>
              <a:rPr i="0" dirty="0">
                <a:latin typeface="Times New Roman" panose="02020603050405020304"/>
                <a:ea typeface="sans-serif"/>
              </a:rPr>
              <a:t> </a:t>
            </a:r>
            <a:r>
              <a:rPr i="0" dirty="0" err="1">
                <a:latin typeface="Times New Roman" panose="02020603050405020304"/>
                <a:ea typeface="sans-serif"/>
              </a:rPr>
              <a:t>на</a:t>
            </a:r>
            <a:r>
              <a:rPr i="0" dirty="0">
                <a:latin typeface="Times New Roman" panose="02020603050405020304"/>
                <a:ea typeface="sans-serif"/>
              </a:rPr>
              <a:t> </a:t>
            </a:r>
            <a:r>
              <a:rPr i="0" dirty="0" err="1">
                <a:latin typeface="Times New Roman" panose="02020603050405020304"/>
                <a:ea typeface="sans-serif"/>
              </a:rPr>
              <a:t>этот</a:t>
            </a:r>
            <a:r>
              <a:rPr i="0" dirty="0">
                <a:latin typeface="Times New Roman" panose="02020603050405020304"/>
                <a:ea typeface="sans-serif"/>
              </a:rPr>
              <a:t> </a:t>
            </a:r>
            <a:r>
              <a:rPr i="0" dirty="0" err="1">
                <a:latin typeface="Times New Roman" panose="02020603050405020304"/>
                <a:ea typeface="sans-serif"/>
              </a:rPr>
              <a:t>раз</a:t>
            </a:r>
            <a:r>
              <a:rPr i="0" dirty="0">
                <a:latin typeface="Times New Roman" panose="02020603050405020304"/>
                <a:ea typeface="sans-serif"/>
              </a:rPr>
              <a:t> </a:t>
            </a:r>
            <a:r>
              <a:rPr i="0" dirty="0" err="1">
                <a:latin typeface="Times New Roman" panose="02020603050405020304"/>
                <a:ea typeface="sans-serif"/>
              </a:rPr>
              <a:t>операцией</a:t>
            </a:r>
            <a:r>
              <a:rPr i="0" dirty="0">
                <a:latin typeface="Times New Roman" panose="02020603050405020304"/>
                <a:ea typeface="sans-serif"/>
              </a:rPr>
              <a:t> </a:t>
            </a:r>
            <a:r>
              <a:rPr i="0" dirty="0" err="1">
                <a:latin typeface="Times New Roman" panose="02020603050405020304"/>
                <a:ea typeface="sans-serif"/>
              </a:rPr>
              <a:t>командовал</a:t>
            </a:r>
            <a:r>
              <a:rPr i="0" dirty="0">
                <a:latin typeface="Times New Roman" panose="02020603050405020304"/>
                <a:ea typeface="sans-serif"/>
              </a:rPr>
              <a:t> </a:t>
            </a:r>
            <a:r>
              <a:rPr i="0" dirty="0" err="1">
                <a:latin typeface="Times New Roman" panose="02020603050405020304"/>
                <a:ea typeface="sans-serif"/>
              </a:rPr>
              <a:t>один</a:t>
            </a:r>
            <a:r>
              <a:rPr i="0" dirty="0">
                <a:latin typeface="Times New Roman" panose="02020603050405020304"/>
                <a:ea typeface="sans-serif"/>
              </a:rPr>
              <a:t> </a:t>
            </a:r>
            <a:r>
              <a:rPr i="0" dirty="0" err="1">
                <a:latin typeface="Times New Roman" panose="02020603050405020304"/>
                <a:ea typeface="sans-serif"/>
              </a:rPr>
              <a:t>человек</a:t>
            </a:r>
            <a:r>
              <a:rPr i="0" dirty="0">
                <a:latin typeface="Times New Roman" panose="02020603050405020304"/>
                <a:ea typeface="sans-serif"/>
              </a:rPr>
              <a:t>, и </a:t>
            </a:r>
            <a:r>
              <a:rPr i="0" dirty="0" err="1">
                <a:latin typeface="Times New Roman" panose="02020603050405020304"/>
                <a:ea typeface="sans-serif"/>
              </a:rPr>
              <a:t>было</a:t>
            </a:r>
            <a:r>
              <a:rPr i="0" dirty="0">
                <a:latin typeface="Times New Roman" panose="02020603050405020304"/>
                <a:ea typeface="sans-serif"/>
              </a:rPr>
              <a:t> </a:t>
            </a:r>
            <a:r>
              <a:rPr i="0" dirty="0" err="1">
                <a:latin typeface="Times New Roman" panose="02020603050405020304"/>
                <a:ea typeface="sans-serif"/>
              </a:rPr>
              <a:t>четко</a:t>
            </a:r>
            <a:r>
              <a:rPr i="0" dirty="0">
                <a:latin typeface="Times New Roman" panose="02020603050405020304"/>
                <a:ea typeface="sans-serif"/>
              </a:rPr>
              <a:t> </a:t>
            </a:r>
            <a:r>
              <a:rPr i="0" dirty="0" err="1">
                <a:latin typeface="Times New Roman" panose="02020603050405020304"/>
                <a:ea typeface="sans-serif"/>
              </a:rPr>
              <a:t>отлажено</a:t>
            </a:r>
            <a:r>
              <a:rPr i="0" dirty="0">
                <a:latin typeface="Times New Roman" panose="02020603050405020304"/>
                <a:ea typeface="sans-serif"/>
              </a:rPr>
              <a:t> </a:t>
            </a:r>
            <a:r>
              <a:rPr i="0" dirty="0" err="1">
                <a:latin typeface="Times New Roman" panose="02020603050405020304"/>
                <a:ea typeface="sans-serif"/>
              </a:rPr>
              <a:t>взаимодействие</a:t>
            </a:r>
            <a:r>
              <a:rPr i="0" dirty="0">
                <a:latin typeface="Times New Roman" panose="02020603050405020304"/>
                <a:ea typeface="sans-serif"/>
              </a:rPr>
              <a:t> </a:t>
            </a:r>
            <a:r>
              <a:rPr i="0" dirty="0" err="1">
                <a:latin typeface="Times New Roman" panose="02020603050405020304"/>
                <a:ea typeface="sans-serif"/>
              </a:rPr>
              <a:t>всех</a:t>
            </a:r>
            <a:r>
              <a:rPr i="0" dirty="0">
                <a:latin typeface="Times New Roman" panose="02020603050405020304"/>
                <a:ea typeface="sans-serif"/>
              </a:rPr>
              <a:t> </a:t>
            </a:r>
            <a:r>
              <a:rPr i="0" dirty="0" err="1">
                <a:latin typeface="Times New Roman" panose="02020603050405020304"/>
                <a:ea typeface="sans-serif"/>
              </a:rPr>
              <a:t>ударных</a:t>
            </a:r>
            <a:r>
              <a:rPr i="0" dirty="0">
                <a:latin typeface="Times New Roman" panose="02020603050405020304"/>
                <a:ea typeface="sans-serif"/>
              </a:rPr>
              <a:t> </a:t>
            </a:r>
            <a:r>
              <a:rPr i="0" dirty="0" err="1">
                <a:latin typeface="Times New Roman" panose="02020603050405020304"/>
                <a:ea typeface="sans-serif"/>
              </a:rPr>
              <a:t>группировок</a:t>
            </a:r>
            <a:r>
              <a:rPr i="0" dirty="0">
                <a:latin typeface="Times New Roman" panose="02020603050405020304"/>
                <a:ea typeface="sans-serif"/>
              </a:rPr>
              <a:t>.</a:t>
            </a:r>
          </a:p>
          <a:p>
            <a:pPr marL="0" indent="0" algn="just" defTabSz="266700" fontAlgn="base"/>
            <a:r>
              <a:rPr lang="ru-RU" i="0" dirty="0">
                <a:latin typeface="Times New Roman" panose="02020603050405020304"/>
                <a:ea typeface="sans-serif"/>
              </a:rPr>
              <a:t>   </a:t>
            </a:r>
            <a:r>
              <a:rPr i="0" dirty="0" err="1">
                <a:latin typeface="Times New Roman" panose="02020603050405020304"/>
                <a:ea typeface="sans-serif"/>
              </a:rPr>
              <a:t>История</a:t>
            </a:r>
            <a:r>
              <a:rPr i="0" dirty="0">
                <a:latin typeface="Times New Roman" panose="02020603050405020304"/>
                <a:ea typeface="sans-serif"/>
              </a:rPr>
              <a:t> </a:t>
            </a:r>
            <a:r>
              <a:rPr i="0" dirty="0" err="1">
                <a:latin typeface="Times New Roman" panose="02020603050405020304"/>
                <a:ea typeface="sans-serif"/>
              </a:rPr>
              <a:t>создания</a:t>
            </a:r>
            <a:r>
              <a:rPr i="0" dirty="0">
                <a:latin typeface="Times New Roman" panose="02020603050405020304"/>
                <a:ea typeface="sans-serif"/>
              </a:rPr>
              <a:t> ВМФ ВС РФ </a:t>
            </a:r>
            <a:r>
              <a:rPr i="0" dirty="0" err="1">
                <a:latin typeface="Times New Roman" panose="02020603050405020304"/>
                <a:ea typeface="sans-serif"/>
              </a:rPr>
              <a:t>тоже</a:t>
            </a:r>
            <a:r>
              <a:rPr i="0" dirty="0">
                <a:latin typeface="Times New Roman" panose="02020603050405020304"/>
                <a:ea typeface="sans-serif"/>
              </a:rPr>
              <a:t> </a:t>
            </a:r>
            <a:r>
              <a:rPr i="0" dirty="0" err="1">
                <a:latin typeface="Times New Roman" panose="02020603050405020304"/>
                <a:ea typeface="sans-serif"/>
              </a:rPr>
              <a:t>во</a:t>
            </a:r>
            <a:r>
              <a:rPr i="0" dirty="0">
                <a:latin typeface="Times New Roman" panose="02020603050405020304"/>
                <a:ea typeface="sans-serif"/>
              </a:rPr>
              <a:t> </a:t>
            </a:r>
            <a:r>
              <a:rPr i="0" dirty="0" err="1">
                <a:latin typeface="Times New Roman" panose="02020603050405020304"/>
                <a:ea typeface="sans-serif"/>
              </a:rPr>
              <a:t>многом</a:t>
            </a:r>
            <a:r>
              <a:rPr i="0" dirty="0">
                <a:latin typeface="Times New Roman" panose="02020603050405020304"/>
                <a:ea typeface="sans-serif"/>
              </a:rPr>
              <a:t> </a:t>
            </a:r>
            <a:r>
              <a:rPr i="0" dirty="0" err="1">
                <a:latin typeface="Times New Roman" panose="02020603050405020304"/>
                <a:ea typeface="sans-serif"/>
              </a:rPr>
              <a:t>связана</a:t>
            </a:r>
            <a:r>
              <a:rPr i="0" dirty="0">
                <a:latin typeface="Times New Roman" panose="02020603050405020304"/>
                <a:ea typeface="sans-serif"/>
              </a:rPr>
              <a:t> </a:t>
            </a:r>
            <a:r>
              <a:rPr i="0" dirty="0" err="1">
                <a:latin typeface="Times New Roman" panose="02020603050405020304"/>
                <a:ea typeface="sans-serif"/>
              </a:rPr>
              <a:t>именно</a:t>
            </a:r>
            <a:r>
              <a:rPr i="0" dirty="0">
                <a:latin typeface="Times New Roman" panose="02020603050405020304"/>
                <a:ea typeface="sans-serif"/>
              </a:rPr>
              <a:t> с </a:t>
            </a:r>
            <a:r>
              <a:rPr i="0" dirty="0" err="1">
                <a:latin typeface="Times New Roman" panose="02020603050405020304"/>
                <a:ea typeface="sans-serif"/>
              </a:rPr>
              <a:t>конфликтом</a:t>
            </a:r>
            <a:r>
              <a:rPr i="0" dirty="0">
                <a:latin typeface="Times New Roman" panose="02020603050405020304"/>
                <a:ea typeface="sans-serif"/>
              </a:rPr>
              <a:t> </a:t>
            </a:r>
            <a:r>
              <a:rPr i="0" dirty="0" err="1">
                <a:latin typeface="Times New Roman" panose="02020603050405020304"/>
                <a:ea typeface="sans-serif"/>
              </a:rPr>
              <a:t>на</a:t>
            </a:r>
            <a:r>
              <a:rPr i="0" dirty="0">
                <a:latin typeface="Times New Roman" panose="02020603050405020304"/>
                <a:ea typeface="sans-serif"/>
              </a:rPr>
              <a:t> </a:t>
            </a:r>
            <a:r>
              <a:rPr i="0" dirty="0" err="1">
                <a:latin typeface="Times New Roman" panose="02020603050405020304"/>
                <a:ea typeface="sans-serif"/>
              </a:rPr>
              <a:t>Северном</a:t>
            </a:r>
            <a:r>
              <a:rPr i="0" dirty="0">
                <a:latin typeface="Times New Roman" panose="02020603050405020304"/>
                <a:ea typeface="sans-serif"/>
              </a:rPr>
              <a:t> </a:t>
            </a:r>
            <a:r>
              <a:rPr i="0" dirty="0" err="1">
                <a:latin typeface="Times New Roman" panose="02020603050405020304"/>
                <a:ea typeface="sans-serif"/>
              </a:rPr>
              <a:t>Кавказе</a:t>
            </a:r>
            <a:r>
              <a:rPr i="0" dirty="0">
                <a:latin typeface="Times New Roman" panose="02020603050405020304"/>
                <a:ea typeface="sans-serif"/>
              </a:rPr>
              <a:t>. </a:t>
            </a:r>
            <a:r>
              <a:rPr i="0" dirty="0" err="1">
                <a:latin typeface="Times New Roman" panose="02020603050405020304"/>
                <a:ea typeface="sans-serif"/>
              </a:rPr>
              <a:t>Нехватка</a:t>
            </a:r>
            <a:r>
              <a:rPr i="0" dirty="0">
                <a:latin typeface="Times New Roman" panose="02020603050405020304"/>
                <a:ea typeface="sans-serif"/>
              </a:rPr>
              <a:t> </a:t>
            </a:r>
            <a:r>
              <a:rPr i="0" dirty="0" err="1">
                <a:latin typeface="Times New Roman" panose="02020603050405020304"/>
                <a:ea typeface="sans-serif"/>
              </a:rPr>
              <a:t>хорошо</a:t>
            </a:r>
            <a:r>
              <a:rPr i="0" dirty="0">
                <a:latin typeface="Times New Roman" panose="02020603050405020304"/>
                <a:ea typeface="sans-serif"/>
              </a:rPr>
              <a:t> </a:t>
            </a:r>
            <a:r>
              <a:rPr i="0" dirty="0" err="1">
                <a:latin typeface="Times New Roman" panose="02020603050405020304"/>
                <a:ea typeface="sans-serif"/>
              </a:rPr>
              <a:t>обученных</a:t>
            </a:r>
            <a:r>
              <a:rPr i="0" dirty="0">
                <a:latin typeface="Times New Roman" panose="02020603050405020304"/>
                <a:ea typeface="sans-serif"/>
              </a:rPr>
              <a:t> </a:t>
            </a:r>
            <a:r>
              <a:rPr i="0" dirty="0" err="1">
                <a:latin typeface="Times New Roman" panose="02020603050405020304"/>
                <a:ea typeface="sans-serif"/>
              </a:rPr>
              <a:t>бойцов</a:t>
            </a:r>
            <a:r>
              <a:rPr i="0" dirty="0">
                <a:latin typeface="Times New Roman" panose="02020603050405020304"/>
                <a:ea typeface="sans-serif"/>
              </a:rPr>
              <a:t> в </a:t>
            </a:r>
            <a:r>
              <a:rPr i="0" dirty="0" err="1">
                <a:latin typeface="Times New Roman" panose="02020603050405020304"/>
                <a:ea typeface="sans-serif"/>
              </a:rPr>
              <a:t>сухопутных</a:t>
            </a:r>
            <a:r>
              <a:rPr i="0" dirty="0">
                <a:latin typeface="Times New Roman" panose="02020603050405020304"/>
                <a:ea typeface="sans-serif"/>
              </a:rPr>
              <a:t> </a:t>
            </a:r>
            <a:r>
              <a:rPr i="0" dirty="0" err="1">
                <a:latin typeface="Times New Roman" panose="02020603050405020304"/>
                <a:ea typeface="sans-serif"/>
              </a:rPr>
              <a:t>войсках</a:t>
            </a:r>
            <a:r>
              <a:rPr i="0" dirty="0">
                <a:latin typeface="Times New Roman" panose="02020603050405020304"/>
                <a:ea typeface="sans-serif"/>
              </a:rPr>
              <a:t> </a:t>
            </a:r>
            <a:r>
              <a:rPr i="0" dirty="0" err="1">
                <a:latin typeface="Times New Roman" panose="02020603050405020304"/>
                <a:ea typeface="sans-serif"/>
              </a:rPr>
              <a:t>заставила</a:t>
            </a:r>
            <a:r>
              <a:rPr i="0" dirty="0">
                <a:latin typeface="Times New Roman" panose="02020603050405020304"/>
                <a:ea typeface="sans-serif"/>
              </a:rPr>
              <a:t> </a:t>
            </a:r>
            <a:r>
              <a:rPr i="0" dirty="0" err="1">
                <a:latin typeface="Times New Roman" panose="02020603050405020304"/>
                <a:ea typeface="sans-serif"/>
              </a:rPr>
              <a:t>использовать</a:t>
            </a:r>
            <a:r>
              <a:rPr i="0" dirty="0">
                <a:latin typeface="Times New Roman" panose="02020603050405020304"/>
                <a:ea typeface="sans-serif"/>
              </a:rPr>
              <a:t> в </a:t>
            </a:r>
            <a:r>
              <a:rPr i="0" dirty="0" err="1">
                <a:latin typeface="Times New Roman" panose="02020603050405020304"/>
                <a:ea typeface="sans-serif"/>
              </a:rPr>
              <a:t>боевых</a:t>
            </a:r>
            <a:r>
              <a:rPr i="0" dirty="0">
                <a:latin typeface="Times New Roman" panose="02020603050405020304"/>
                <a:ea typeface="sans-serif"/>
              </a:rPr>
              <a:t> </a:t>
            </a:r>
            <a:r>
              <a:rPr i="0" dirty="0" err="1">
                <a:latin typeface="Times New Roman" panose="02020603050405020304"/>
                <a:ea typeface="sans-serif"/>
              </a:rPr>
              <a:t>действиях</a:t>
            </a:r>
            <a:r>
              <a:rPr i="0" dirty="0">
                <a:latin typeface="Times New Roman" panose="02020603050405020304"/>
                <a:ea typeface="sans-serif"/>
              </a:rPr>
              <a:t> «</a:t>
            </a:r>
            <a:r>
              <a:rPr i="0" dirty="0" err="1">
                <a:latin typeface="Times New Roman" panose="02020603050405020304"/>
                <a:ea typeface="sans-serif"/>
              </a:rPr>
              <a:t>черные</a:t>
            </a:r>
            <a:r>
              <a:rPr i="0" dirty="0">
                <a:latin typeface="Times New Roman" panose="02020603050405020304"/>
                <a:ea typeface="sans-serif"/>
              </a:rPr>
              <a:t> </a:t>
            </a:r>
            <a:r>
              <a:rPr i="0" dirty="0" err="1">
                <a:latin typeface="Times New Roman" panose="02020603050405020304"/>
                <a:ea typeface="sans-serif"/>
              </a:rPr>
              <a:t>береты</a:t>
            </a:r>
            <a:r>
              <a:rPr i="0" dirty="0">
                <a:latin typeface="Times New Roman" panose="02020603050405020304"/>
                <a:ea typeface="sans-serif"/>
              </a:rPr>
              <a:t>». А </a:t>
            </a:r>
            <a:r>
              <a:rPr i="0" dirty="0" err="1">
                <a:latin typeface="Times New Roman" panose="02020603050405020304"/>
                <a:ea typeface="sans-serif"/>
              </a:rPr>
              <a:t>после</a:t>
            </a:r>
            <a:r>
              <a:rPr i="0" dirty="0">
                <a:latin typeface="Times New Roman" panose="02020603050405020304"/>
                <a:ea typeface="sans-serif"/>
              </a:rPr>
              <a:t> </a:t>
            </a:r>
            <a:r>
              <a:rPr i="0" dirty="0" err="1">
                <a:latin typeface="Times New Roman" panose="02020603050405020304"/>
                <a:ea typeface="sans-serif"/>
              </a:rPr>
              <a:t>окончания</a:t>
            </a:r>
            <a:r>
              <a:rPr i="0" dirty="0">
                <a:latin typeface="Times New Roman" panose="02020603050405020304"/>
                <a:ea typeface="sans-serif"/>
              </a:rPr>
              <a:t> </a:t>
            </a:r>
            <a:r>
              <a:rPr i="0" dirty="0" err="1">
                <a:latin typeface="Times New Roman" panose="02020603050405020304"/>
                <a:ea typeface="sans-serif"/>
              </a:rPr>
              <a:t>войны</a:t>
            </a:r>
            <a:r>
              <a:rPr i="0" dirty="0">
                <a:latin typeface="Times New Roman" panose="02020603050405020304"/>
                <a:ea typeface="sans-serif"/>
              </a:rPr>
              <a:t> и </a:t>
            </a:r>
            <a:r>
              <a:rPr i="0" dirty="0" err="1">
                <a:latin typeface="Times New Roman" panose="02020603050405020304"/>
                <a:ea typeface="sans-serif"/>
              </a:rPr>
              <a:t>подписания</a:t>
            </a:r>
            <a:r>
              <a:rPr i="0" dirty="0">
                <a:latin typeface="Times New Roman" panose="02020603050405020304"/>
                <a:ea typeface="sans-serif"/>
              </a:rPr>
              <a:t> </a:t>
            </a:r>
            <a:r>
              <a:rPr i="0" dirty="0" err="1">
                <a:latin typeface="Times New Roman" panose="02020603050405020304"/>
                <a:ea typeface="sans-serif"/>
              </a:rPr>
              <a:t>мирных</a:t>
            </a:r>
            <a:r>
              <a:rPr i="0" dirty="0">
                <a:latin typeface="Times New Roman" panose="02020603050405020304"/>
                <a:ea typeface="sans-serif"/>
              </a:rPr>
              <a:t> </a:t>
            </a:r>
            <a:r>
              <a:rPr i="0" dirty="0" err="1">
                <a:latin typeface="Times New Roman" panose="02020603050405020304"/>
                <a:ea typeface="sans-serif"/>
              </a:rPr>
              <a:t>соглашений</a:t>
            </a:r>
            <a:r>
              <a:rPr i="0" dirty="0">
                <a:latin typeface="Times New Roman" panose="02020603050405020304"/>
                <a:ea typeface="sans-serif"/>
              </a:rPr>
              <a:t> </a:t>
            </a:r>
            <a:r>
              <a:rPr i="0" dirty="0" err="1">
                <a:latin typeface="Times New Roman" panose="02020603050405020304"/>
                <a:ea typeface="sans-serif"/>
              </a:rPr>
              <a:t>началась</a:t>
            </a:r>
            <a:r>
              <a:rPr i="0" dirty="0">
                <a:latin typeface="Times New Roman" panose="02020603050405020304"/>
                <a:ea typeface="sans-serif"/>
              </a:rPr>
              <a:t> </a:t>
            </a:r>
            <a:r>
              <a:rPr i="0" dirty="0" err="1">
                <a:latin typeface="Times New Roman" panose="02020603050405020304"/>
                <a:ea typeface="sans-serif"/>
              </a:rPr>
              <a:t>целевая</a:t>
            </a:r>
            <a:r>
              <a:rPr i="0" dirty="0">
                <a:latin typeface="Times New Roman" panose="02020603050405020304"/>
                <a:ea typeface="sans-serif"/>
              </a:rPr>
              <a:t> </a:t>
            </a:r>
            <a:r>
              <a:rPr i="0" dirty="0" err="1">
                <a:latin typeface="Times New Roman" panose="02020603050405020304"/>
                <a:ea typeface="sans-serif"/>
              </a:rPr>
              <a:t>программа</a:t>
            </a:r>
            <a:r>
              <a:rPr i="0" dirty="0">
                <a:latin typeface="Times New Roman" panose="02020603050405020304"/>
                <a:ea typeface="sans-serif"/>
              </a:rPr>
              <a:t> </a:t>
            </a:r>
            <a:r>
              <a:rPr i="0" dirty="0" err="1">
                <a:latin typeface="Times New Roman" panose="02020603050405020304"/>
                <a:ea typeface="sans-serif"/>
              </a:rPr>
              <a:t>по</a:t>
            </a:r>
            <a:r>
              <a:rPr i="0" dirty="0">
                <a:latin typeface="Times New Roman" panose="02020603050405020304"/>
                <a:ea typeface="sans-serif"/>
              </a:rPr>
              <a:t> </a:t>
            </a:r>
            <a:r>
              <a:rPr i="0" dirty="0" err="1">
                <a:latin typeface="Times New Roman" panose="02020603050405020304"/>
                <a:ea typeface="sans-serif"/>
              </a:rPr>
              <a:t>развитию</a:t>
            </a:r>
            <a:r>
              <a:rPr i="0" dirty="0">
                <a:latin typeface="Times New Roman" panose="02020603050405020304"/>
                <a:ea typeface="sans-serif"/>
              </a:rPr>
              <a:t> </a:t>
            </a:r>
            <a:r>
              <a:rPr i="0" dirty="0" err="1">
                <a:latin typeface="Times New Roman" panose="02020603050405020304"/>
                <a:ea typeface="sans-serif"/>
              </a:rPr>
              <a:t>вооруженных</a:t>
            </a:r>
            <a:r>
              <a:rPr i="0" dirty="0">
                <a:latin typeface="Times New Roman" panose="02020603050405020304"/>
                <a:ea typeface="sans-serif"/>
              </a:rPr>
              <a:t> </a:t>
            </a:r>
            <a:r>
              <a:rPr i="0" dirty="0" err="1">
                <a:latin typeface="Times New Roman" panose="02020603050405020304"/>
                <a:ea typeface="sans-serif"/>
              </a:rPr>
              <a:t>сил</a:t>
            </a:r>
            <a:r>
              <a:rPr i="0" dirty="0">
                <a:latin typeface="Times New Roman" panose="02020603050405020304"/>
                <a:ea typeface="sans-serif"/>
              </a:rPr>
              <a:t> </a:t>
            </a:r>
            <a:r>
              <a:rPr i="0" dirty="0" err="1">
                <a:latin typeface="Times New Roman" panose="02020603050405020304"/>
                <a:ea typeface="sans-serif"/>
              </a:rPr>
              <a:t>по</a:t>
            </a:r>
            <a:r>
              <a:rPr i="0" dirty="0">
                <a:latin typeface="Times New Roman" panose="02020603050405020304"/>
                <a:ea typeface="sans-serif"/>
              </a:rPr>
              <a:t> </a:t>
            </a:r>
            <a:r>
              <a:rPr i="0" dirty="0" err="1">
                <a:latin typeface="Times New Roman" panose="02020603050405020304"/>
                <a:ea typeface="sans-serif"/>
              </a:rPr>
              <a:t>всем</a:t>
            </a:r>
            <a:r>
              <a:rPr i="0" dirty="0">
                <a:latin typeface="Times New Roman" panose="02020603050405020304"/>
                <a:ea typeface="sans-serif"/>
              </a:rPr>
              <a:t> </a:t>
            </a:r>
            <a:r>
              <a:rPr i="0" dirty="0" err="1">
                <a:latin typeface="Times New Roman" panose="02020603050405020304"/>
                <a:ea typeface="sans-serif"/>
              </a:rPr>
              <a:t>направлениям</a:t>
            </a:r>
            <a:r>
              <a:rPr i="0" dirty="0">
                <a:latin typeface="Times New Roman" panose="02020603050405020304"/>
                <a:ea typeface="sans-serif"/>
              </a:rPr>
              <a:t> </a:t>
            </a:r>
            <a:r>
              <a:rPr i="0" dirty="0" err="1">
                <a:latin typeface="Times New Roman" panose="02020603050405020304"/>
                <a:ea typeface="sans-serif"/>
              </a:rPr>
              <a:t>для</a:t>
            </a:r>
            <a:r>
              <a:rPr i="0" dirty="0">
                <a:latin typeface="Times New Roman" panose="02020603050405020304"/>
                <a:ea typeface="sans-serif"/>
              </a:rPr>
              <a:t> </a:t>
            </a:r>
            <a:r>
              <a:rPr i="0" dirty="0" err="1">
                <a:latin typeface="Times New Roman" panose="02020603050405020304"/>
                <a:ea typeface="sans-serif"/>
              </a:rPr>
              <a:t>улучшения</a:t>
            </a:r>
            <a:r>
              <a:rPr i="0" dirty="0">
                <a:latin typeface="Times New Roman" panose="02020603050405020304"/>
                <a:ea typeface="sans-serif"/>
              </a:rPr>
              <a:t> </a:t>
            </a:r>
            <a:r>
              <a:rPr i="0" dirty="0" err="1">
                <a:latin typeface="Times New Roman" panose="02020603050405020304"/>
                <a:ea typeface="sans-serif"/>
              </a:rPr>
              <a:t>обороноспособности</a:t>
            </a:r>
            <a:r>
              <a:rPr i="0" dirty="0">
                <a:latin typeface="Times New Roman" panose="02020603050405020304"/>
                <a:ea typeface="sans-serif"/>
              </a:rPr>
              <a:t> </a:t>
            </a:r>
            <a:r>
              <a:rPr i="0" dirty="0" err="1">
                <a:latin typeface="Times New Roman" panose="02020603050405020304"/>
                <a:ea typeface="sans-serif"/>
              </a:rPr>
              <a:t>государства</a:t>
            </a:r>
            <a:r>
              <a:rPr i="0" dirty="0">
                <a:latin typeface="Times New Roman" panose="02020603050405020304"/>
                <a:ea typeface="sans-serif"/>
              </a:rPr>
              <a:t>.</a:t>
            </a:r>
          </a:p>
          <a:p>
            <a:pPr marL="0" indent="0" algn="just" defTabSz="266700" fontAlgn="base"/>
            <a:endParaRPr sz="2150" i="0" dirty="0">
              <a:latin typeface="Times New Roman" panose="02020603050405020304"/>
              <a:ea typeface="sans-serif"/>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ое поле 1"/>
          <p:cNvSpPr txBox="1"/>
          <p:nvPr/>
        </p:nvSpPr>
        <p:spPr>
          <a:xfrm>
            <a:off x="1" y="-20478"/>
            <a:ext cx="9181465" cy="3070071"/>
          </a:xfrm>
          <a:prstGeom prst="rect">
            <a:avLst/>
          </a:prstGeom>
          <a:noFill/>
        </p:spPr>
        <p:txBody>
          <a:bodyPr wrap="square" rtlCol="0" anchor="t">
            <a:spAutoFit/>
          </a:bodyPr>
          <a:lstStyle/>
          <a:p>
            <a:pPr marL="0" indent="0" algn="just" defTabSz="266700" fontAlgn="base"/>
            <a:r>
              <a:rPr lang="ru-RU" sz="2150">
                <a:latin typeface="Times New Roman" panose="02020603050405020304"/>
                <a:ea typeface="sans-serif"/>
                <a:sym typeface="+mn-ea"/>
              </a:rPr>
              <a:t>    </a:t>
            </a:r>
            <a:r>
              <a:rPr sz="2150">
                <a:latin typeface="Times New Roman" panose="02020603050405020304"/>
                <a:ea typeface="sans-serif"/>
                <a:sym typeface="+mn-ea"/>
              </a:rPr>
              <a:t>В преддверии выборной кампании 1996 года Ельцин издал судьбоносный указ, который изменил историю создания и развития вооруженных сил России. Принято решение о переходе на профессиональную комплектацию рядового и сержантского состава.</a:t>
            </a:r>
            <a:r>
              <a:rPr lang="ru-RU" sz="2150">
                <a:latin typeface="Times New Roman" panose="02020603050405020304"/>
                <a:ea typeface="sans-serif"/>
                <a:sym typeface="+mn-ea"/>
              </a:rPr>
              <a:t> </a:t>
            </a:r>
            <a:endParaRPr sz="2150" i="0">
              <a:latin typeface="Times New Roman" panose="02020603050405020304"/>
              <a:ea typeface="sans-serif"/>
            </a:endParaRPr>
          </a:p>
          <a:p>
            <a:pPr marL="0" indent="0" algn="just" defTabSz="266700" fontAlgn="base"/>
            <a:r>
              <a:rPr lang="ru-RU" sz="2150">
                <a:latin typeface="Times New Roman" panose="02020603050405020304"/>
                <a:ea typeface="sans-serif"/>
                <a:sym typeface="+mn-ea"/>
              </a:rPr>
              <a:t>   </a:t>
            </a:r>
            <a:r>
              <a:rPr sz="2150">
                <a:latin typeface="Times New Roman" panose="02020603050405020304"/>
                <a:ea typeface="sans-serif"/>
                <a:sym typeface="+mn-ea"/>
              </a:rPr>
              <a:t>Новыми Министром Обороны стал Игорь Родионов, а для разработки эффективных реформ создан Совет обороны. На первом же заседании принято решение о сокращении количества воинских частей, чтобы улучшить качество материального обеспечения оставшимся в/ч.</a:t>
            </a:r>
          </a:p>
          <a:p>
            <a:pPr marL="0" indent="0" algn="just" defTabSz="266700" fontAlgn="base"/>
            <a:endParaRPr lang="ru-RU" altLang="en-US" sz="2150">
              <a:latin typeface="Times New Roman" panose="02020603050405020304"/>
              <a:ea typeface="sans-serif"/>
              <a:sym typeface="+mn-ea"/>
            </a:endParaRPr>
          </a:p>
        </p:txBody>
      </p:sp>
      <p:pic>
        <p:nvPicPr>
          <p:cNvPr id="10" name="Изображение 6" descr="IMG_258"/>
          <p:cNvPicPr>
            <a:picLocks noChangeAspect="1"/>
          </p:cNvPicPr>
          <p:nvPr/>
        </p:nvPicPr>
        <p:blipFill>
          <a:blip r:embed="rId2"/>
          <a:stretch>
            <a:fillRect/>
          </a:stretch>
        </p:blipFill>
        <p:spPr>
          <a:xfrm>
            <a:off x="179512" y="3034139"/>
            <a:ext cx="4309792" cy="2001333"/>
          </a:xfrm>
          <a:prstGeom prst="rect">
            <a:avLst/>
          </a:prstGeom>
          <a:noFill/>
          <a:ln w="9525">
            <a:noFill/>
          </a:ln>
        </p:spPr>
      </p:pic>
      <p:pic>
        <p:nvPicPr>
          <p:cNvPr id="6" name="Изображение 7" descr="IMG_259"/>
          <p:cNvPicPr>
            <a:picLocks noChangeAspect="1"/>
          </p:cNvPicPr>
          <p:nvPr/>
        </p:nvPicPr>
        <p:blipFill>
          <a:blip r:embed="rId3"/>
          <a:stretch>
            <a:fillRect/>
          </a:stretch>
        </p:blipFill>
        <p:spPr>
          <a:xfrm>
            <a:off x="4726833" y="3049592"/>
            <a:ext cx="4237655" cy="1970429"/>
          </a:xfrm>
          <a:prstGeom prst="rect">
            <a:avLst/>
          </a:prstGeom>
          <a:noFill/>
          <a:ln w="9525">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ое поле 1"/>
          <p:cNvSpPr txBox="1"/>
          <p:nvPr/>
        </p:nvSpPr>
        <p:spPr>
          <a:xfrm>
            <a:off x="-635" y="1"/>
            <a:ext cx="9144635" cy="5132174"/>
          </a:xfrm>
          <a:prstGeom prst="rect">
            <a:avLst/>
          </a:prstGeom>
        </p:spPr>
        <p:txBody>
          <a:bodyPr wrap="square">
            <a:spAutoFit/>
          </a:bodyPr>
          <a:lstStyle/>
          <a:p>
            <a:pPr marL="0" indent="0" algn="ctr" defTabSz="266700" fontAlgn="base"/>
            <a:r>
              <a:rPr sz="2150" b="1" i="0" dirty="0" err="1">
                <a:solidFill>
                  <a:srgbClr val="FF0000"/>
                </a:solidFill>
                <a:latin typeface="Times New Roman" panose="02020603050405020304"/>
                <a:ea typeface="sans-serif"/>
              </a:rPr>
              <a:t>История</a:t>
            </a:r>
            <a:r>
              <a:rPr sz="2150" b="1" i="0" dirty="0">
                <a:solidFill>
                  <a:srgbClr val="FF0000"/>
                </a:solidFill>
                <a:latin typeface="Times New Roman" panose="02020603050405020304"/>
                <a:ea typeface="sans-serif"/>
              </a:rPr>
              <a:t> </a:t>
            </a:r>
            <a:r>
              <a:rPr sz="2150" b="1" i="0" dirty="0" err="1">
                <a:solidFill>
                  <a:srgbClr val="FF0000"/>
                </a:solidFill>
                <a:latin typeface="Times New Roman" panose="02020603050405020304"/>
                <a:ea typeface="sans-serif"/>
              </a:rPr>
              <a:t>создания</a:t>
            </a:r>
            <a:r>
              <a:rPr sz="2150" b="1" i="0" dirty="0">
                <a:solidFill>
                  <a:srgbClr val="FF0000"/>
                </a:solidFill>
                <a:latin typeface="Times New Roman" panose="02020603050405020304"/>
                <a:ea typeface="sans-serif"/>
              </a:rPr>
              <a:t> </a:t>
            </a:r>
            <a:r>
              <a:rPr sz="2150" b="1" i="0" dirty="0" err="1">
                <a:solidFill>
                  <a:srgbClr val="FF0000"/>
                </a:solidFill>
                <a:latin typeface="Times New Roman" panose="02020603050405020304"/>
                <a:ea typeface="sans-serif"/>
              </a:rPr>
              <a:t>родов</a:t>
            </a:r>
            <a:r>
              <a:rPr sz="2150" b="1" i="0" dirty="0">
                <a:solidFill>
                  <a:srgbClr val="FF0000"/>
                </a:solidFill>
                <a:latin typeface="Times New Roman" panose="02020603050405020304"/>
                <a:ea typeface="sans-serif"/>
              </a:rPr>
              <a:t> ВС РФ </a:t>
            </a:r>
            <a:r>
              <a:rPr sz="2150" b="1" i="0" dirty="0" err="1">
                <a:solidFill>
                  <a:srgbClr val="FF0000"/>
                </a:solidFill>
                <a:latin typeface="Times New Roman" panose="02020603050405020304"/>
                <a:ea typeface="sans-serif"/>
              </a:rPr>
              <a:t>на</a:t>
            </a:r>
            <a:r>
              <a:rPr sz="2150" b="1" i="0" dirty="0">
                <a:solidFill>
                  <a:srgbClr val="FF0000"/>
                </a:solidFill>
                <a:latin typeface="Times New Roman" panose="02020603050405020304"/>
                <a:ea typeface="sans-serif"/>
              </a:rPr>
              <a:t> </a:t>
            </a:r>
            <a:r>
              <a:rPr sz="2150" b="1" i="0" dirty="0" err="1">
                <a:solidFill>
                  <a:srgbClr val="FF0000"/>
                </a:solidFill>
                <a:latin typeface="Times New Roman" panose="02020603050405020304"/>
                <a:ea typeface="sans-serif"/>
              </a:rPr>
              <a:t>данном</a:t>
            </a:r>
            <a:r>
              <a:rPr sz="2150" b="1" i="0" dirty="0">
                <a:solidFill>
                  <a:srgbClr val="FF0000"/>
                </a:solidFill>
                <a:latin typeface="Times New Roman" panose="02020603050405020304"/>
                <a:ea typeface="sans-serif"/>
              </a:rPr>
              <a:t> </a:t>
            </a:r>
            <a:r>
              <a:rPr sz="2150" b="1" i="0" dirty="0" err="1">
                <a:solidFill>
                  <a:srgbClr val="FF0000"/>
                </a:solidFill>
                <a:latin typeface="Times New Roman" panose="02020603050405020304"/>
                <a:ea typeface="sans-serif"/>
              </a:rPr>
              <a:t>этапе</a:t>
            </a:r>
            <a:r>
              <a:rPr sz="2150" b="1" i="0" dirty="0">
                <a:solidFill>
                  <a:srgbClr val="FF0000"/>
                </a:solidFill>
                <a:latin typeface="Times New Roman" panose="02020603050405020304"/>
                <a:ea typeface="sans-serif"/>
              </a:rPr>
              <a:t> </a:t>
            </a:r>
            <a:r>
              <a:rPr sz="2150" b="1" i="0" dirty="0" err="1">
                <a:solidFill>
                  <a:srgbClr val="FF0000"/>
                </a:solidFill>
                <a:latin typeface="Times New Roman" panose="02020603050405020304"/>
                <a:ea typeface="sans-serif"/>
              </a:rPr>
              <a:t>выглядит</a:t>
            </a:r>
            <a:r>
              <a:rPr sz="2150" b="1" i="0" dirty="0">
                <a:solidFill>
                  <a:srgbClr val="FF0000"/>
                </a:solidFill>
                <a:latin typeface="Times New Roman" panose="02020603050405020304"/>
                <a:ea typeface="sans-serif"/>
              </a:rPr>
              <a:t> </a:t>
            </a:r>
            <a:r>
              <a:rPr sz="2150" b="1" i="0" dirty="0" err="1">
                <a:solidFill>
                  <a:srgbClr val="FF0000"/>
                </a:solidFill>
                <a:latin typeface="Times New Roman" panose="02020603050405020304"/>
                <a:ea typeface="sans-serif"/>
              </a:rPr>
              <a:t>так</a:t>
            </a:r>
            <a:r>
              <a:rPr sz="2150" b="1" i="0" dirty="0" smtClean="0">
                <a:solidFill>
                  <a:srgbClr val="FF0000"/>
                </a:solidFill>
                <a:latin typeface="Times New Roman" panose="02020603050405020304"/>
                <a:ea typeface="sans-serif"/>
              </a:rPr>
              <a:t>:</a:t>
            </a:r>
            <a:endParaRPr b="1" i="0" dirty="0">
              <a:solidFill>
                <a:srgbClr val="FF0000"/>
              </a:solidFill>
              <a:latin typeface="Times New Roman" panose="02020603050405020304"/>
              <a:ea typeface="sans-serif"/>
            </a:endParaRPr>
          </a:p>
          <a:p>
            <a:pPr marL="0" indent="0" algn="just" defTabSz="266700" fontAlgn="base"/>
            <a:r>
              <a:rPr lang="ru-RU" i="0" dirty="0">
                <a:latin typeface="Times New Roman" panose="02020603050405020304"/>
                <a:ea typeface="sans-serif"/>
              </a:rPr>
              <a:t>     </a:t>
            </a:r>
            <a:r>
              <a:rPr i="0" dirty="0">
                <a:latin typeface="Times New Roman" panose="02020603050405020304"/>
                <a:ea typeface="sans-serif"/>
              </a:rPr>
              <a:t>1.    </a:t>
            </a:r>
            <a:r>
              <a:rPr i="0" dirty="0" err="1">
                <a:latin typeface="Times New Roman" panose="02020603050405020304"/>
                <a:ea typeface="sans-serif"/>
              </a:rPr>
              <a:t>Сухопутные</a:t>
            </a:r>
            <a:r>
              <a:rPr i="0" dirty="0">
                <a:latin typeface="Times New Roman" panose="02020603050405020304"/>
                <a:ea typeface="sans-serif"/>
              </a:rPr>
              <a:t> </a:t>
            </a:r>
            <a:r>
              <a:rPr i="0" dirty="0" err="1">
                <a:latin typeface="Times New Roman" panose="02020603050405020304"/>
                <a:ea typeface="sans-serif"/>
              </a:rPr>
              <a:t>войска</a:t>
            </a:r>
            <a:r>
              <a:rPr i="0" dirty="0">
                <a:latin typeface="Times New Roman" panose="02020603050405020304"/>
                <a:ea typeface="sans-serif"/>
              </a:rPr>
              <a:t> </a:t>
            </a:r>
            <a:r>
              <a:rPr i="0" dirty="0" err="1">
                <a:latin typeface="Times New Roman" panose="02020603050405020304"/>
                <a:ea typeface="sans-serif"/>
              </a:rPr>
              <a:t>должны</a:t>
            </a:r>
            <a:r>
              <a:rPr i="0" dirty="0">
                <a:latin typeface="Times New Roman" panose="02020603050405020304"/>
                <a:ea typeface="sans-serif"/>
              </a:rPr>
              <a:t> </a:t>
            </a:r>
            <a:r>
              <a:rPr i="0" dirty="0" err="1">
                <a:latin typeface="Times New Roman" panose="02020603050405020304"/>
                <a:ea typeface="sans-serif"/>
              </a:rPr>
              <a:t>были</a:t>
            </a:r>
            <a:r>
              <a:rPr i="0" dirty="0">
                <a:latin typeface="Times New Roman" panose="02020603050405020304"/>
                <a:ea typeface="sans-serif"/>
              </a:rPr>
              <a:t> </a:t>
            </a:r>
            <a:r>
              <a:rPr i="0" dirty="0" err="1">
                <a:latin typeface="Times New Roman" panose="02020603050405020304"/>
                <a:ea typeface="sans-serif"/>
              </a:rPr>
              <a:t>сократиться</a:t>
            </a:r>
            <a:r>
              <a:rPr i="0" dirty="0">
                <a:latin typeface="Times New Roman" panose="02020603050405020304"/>
                <a:ea typeface="sans-serif"/>
              </a:rPr>
              <a:t> </a:t>
            </a:r>
            <a:r>
              <a:rPr i="0" dirty="0" err="1">
                <a:latin typeface="Times New Roman" panose="02020603050405020304"/>
                <a:ea typeface="sans-serif"/>
              </a:rPr>
              <a:t>до</a:t>
            </a:r>
            <a:r>
              <a:rPr i="0" dirty="0">
                <a:latin typeface="Times New Roman" panose="02020603050405020304"/>
                <a:ea typeface="sans-serif"/>
              </a:rPr>
              <a:t> 10-12 </a:t>
            </a:r>
            <a:r>
              <a:rPr i="0" dirty="0" err="1">
                <a:latin typeface="Times New Roman" panose="02020603050405020304"/>
                <a:ea typeface="sans-serif"/>
              </a:rPr>
              <a:t>мотострелковых</a:t>
            </a:r>
            <a:r>
              <a:rPr i="0" dirty="0">
                <a:latin typeface="Times New Roman" panose="02020603050405020304"/>
                <a:ea typeface="sans-serif"/>
              </a:rPr>
              <a:t> и </a:t>
            </a:r>
            <a:r>
              <a:rPr i="0" dirty="0" err="1">
                <a:latin typeface="Times New Roman" panose="02020603050405020304"/>
                <a:ea typeface="sans-serif"/>
              </a:rPr>
              <a:t>танковых</a:t>
            </a:r>
            <a:r>
              <a:rPr i="0" dirty="0">
                <a:latin typeface="Times New Roman" panose="02020603050405020304"/>
                <a:ea typeface="sans-serif"/>
              </a:rPr>
              <a:t> </a:t>
            </a:r>
            <a:r>
              <a:rPr i="0" dirty="0" err="1">
                <a:latin typeface="Times New Roman" panose="02020603050405020304"/>
                <a:ea typeface="sans-serif"/>
              </a:rPr>
              <a:t>бригад</a:t>
            </a:r>
            <a:r>
              <a:rPr i="0" dirty="0">
                <a:latin typeface="Times New Roman" panose="02020603050405020304"/>
                <a:ea typeface="sans-serif"/>
              </a:rPr>
              <a:t>, а </a:t>
            </a:r>
            <a:r>
              <a:rPr i="0" dirty="0" err="1">
                <a:latin typeface="Times New Roman" panose="02020603050405020304"/>
                <a:ea typeface="sans-serif"/>
              </a:rPr>
              <a:t>также</a:t>
            </a:r>
            <a:r>
              <a:rPr i="0" dirty="0">
                <a:latin typeface="Times New Roman" panose="02020603050405020304"/>
                <a:ea typeface="sans-serif"/>
              </a:rPr>
              <a:t> 2-3 </a:t>
            </a:r>
            <a:r>
              <a:rPr i="0" dirty="0" err="1">
                <a:latin typeface="Times New Roman" panose="02020603050405020304"/>
                <a:ea typeface="sans-serif"/>
              </a:rPr>
              <a:t>воздушно</a:t>
            </a:r>
            <a:r>
              <a:rPr i="0" dirty="0">
                <a:latin typeface="Times New Roman" panose="02020603050405020304"/>
                <a:ea typeface="sans-serif"/>
              </a:rPr>
              <a:t> </a:t>
            </a:r>
            <a:r>
              <a:rPr i="0" dirty="0" err="1">
                <a:latin typeface="Times New Roman" panose="02020603050405020304"/>
                <a:ea typeface="sans-serif"/>
              </a:rPr>
              <a:t>десантных</a:t>
            </a:r>
            <a:r>
              <a:rPr i="0" dirty="0">
                <a:latin typeface="Times New Roman" panose="02020603050405020304"/>
                <a:ea typeface="sans-serif"/>
              </a:rPr>
              <a:t> </a:t>
            </a:r>
            <a:r>
              <a:rPr i="0" dirty="0" err="1">
                <a:latin typeface="Times New Roman" panose="02020603050405020304"/>
                <a:ea typeface="sans-serif"/>
              </a:rPr>
              <a:t>бригад</a:t>
            </a:r>
            <a:r>
              <a:rPr i="0" dirty="0">
                <a:latin typeface="Times New Roman" panose="02020603050405020304"/>
                <a:ea typeface="sans-serif"/>
              </a:rPr>
              <a:t>, </a:t>
            </a:r>
            <a:r>
              <a:rPr i="0" dirty="0" err="1">
                <a:latin typeface="Times New Roman" panose="02020603050405020304"/>
                <a:ea typeface="sans-serif"/>
              </a:rPr>
              <a:t>полностью</a:t>
            </a:r>
            <a:r>
              <a:rPr i="0" dirty="0">
                <a:latin typeface="Times New Roman" panose="02020603050405020304"/>
                <a:ea typeface="sans-serif"/>
              </a:rPr>
              <a:t> </a:t>
            </a:r>
            <a:r>
              <a:rPr i="0" dirty="0" err="1">
                <a:latin typeface="Times New Roman" panose="02020603050405020304"/>
                <a:ea typeface="sans-serif"/>
              </a:rPr>
              <a:t>укомплектованных</a:t>
            </a:r>
            <a:r>
              <a:rPr i="0" dirty="0">
                <a:latin typeface="Times New Roman" panose="02020603050405020304"/>
                <a:ea typeface="sans-serif"/>
              </a:rPr>
              <a:t> </a:t>
            </a:r>
            <a:r>
              <a:rPr i="0" dirty="0" err="1">
                <a:latin typeface="Times New Roman" panose="02020603050405020304"/>
                <a:ea typeface="sans-serif"/>
              </a:rPr>
              <a:t>современными</a:t>
            </a:r>
            <a:r>
              <a:rPr i="0" dirty="0">
                <a:latin typeface="Times New Roman" panose="02020603050405020304"/>
                <a:ea typeface="sans-serif"/>
              </a:rPr>
              <a:t> </a:t>
            </a:r>
            <a:r>
              <a:rPr i="0" dirty="0" err="1">
                <a:latin typeface="Times New Roman" panose="02020603050405020304"/>
                <a:ea typeface="sans-serif"/>
              </a:rPr>
              <a:t>видами</a:t>
            </a:r>
            <a:r>
              <a:rPr i="0" dirty="0">
                <a:latin typeface="Times New Roman" panose="02020603050405020304"/>
                <a:ea typeface="sans-serif"/>
              </a:rPr>
              <a:t> </a:t>
            </a:r>
            <a:r>
              <a:rPr i="0" dirty="0" err="1">
                <a:latin typeface="Times New Roman" panose="02020603050405020304"/>
                <a:ea typeface="sans-serif"/>
              </a:rPr>
              <a:t>техники</a:t>
            </a:r>
            <a:r>
              <a:rPr i="0" dirty="0">
                <a:latin typeface="Times New Roman" panose="02020603050405020304"/>
                <a:ea typeface="sans-serif"/>
              </a:rPr>
              <a:t> и </a:t>
            </a:r>
            <a:r>
              <a:rPr i="0" dirty="0" err="1">
                <a:latin typeface="Times New Roman" panose="02020603050405020304"/>
                <a:ea typeface="sans-serif"/>
              </a:rPr>
              <a:t>сооружения</a:t>
            </a:r>
            <a:r>
              <a:rPr i="0" dirty="0">
                <a:latin typeface="Times New Roman" panose="02020603050405020304"/>
                <a:ea typeface="sans-serif"/>
              </a:rPr>
              <a:t>, а </a:t>
            </a:r>
            <a:r>
              <a:rPr i="0" dirty="0" err="1">
                <a:latin typeface="Times New Roman" panose="02020603050405020304"/>
                <a:ea typeface="sans-serif"/>
              </a:rPr>
              <a:t>также</a:t>
            </a:r>
            <a:r>
              <a:rPr i="0" dirty="0">
                <a:latin typeface="Times New Roman" panose="02020603050405020304"/>
                <a:ea typeface="sans-serif"/>
              </a:rPr>
              <a:t> </a:t>
            </a:r>
            <a:r>
              <a:rPr i="0" dirty="0" err="1">
                <a:latin typeface="Times New Roman" panose="02020603050405020304"/>
                <a:ea typeface="sans-serif"/>
              </a:rPr>
              <a:t>состоящих</a:t>
            </a:r>
            <a:r>
              <a:rPr i="0" dirty="0">
                <a:latin typeface="Times New Roman" panose="02020603050405020304"/>
                <a:ea typeface="sans-serif"/>
              </a:rPr>
              <a:t> </a:t>
            </a:r>
            <a:r>
              <a:rPr i="0" dirty="0" err="1">
                <a:latin typeface="Times New Roman" panose="02020603050405020304"/>
                <a:ea typeface="sans-serif"/>
              </a:rPr>
              <a:t>из</a:t>
            </a:r>
            <a:r>
              <a:rPr i="0" dirty="0">
                <a:latin typeface="Times New Roman" panose="02020603050405020304"/>
                <a:ea typeface="sans-serif"/>
              </a:rPr>
              <a:t> </a:t>
            </a:r>
            <a:r>
              <a:rPr i="0" dirty="0" err="1">
                <a:latin typeface="Times New Roman" panose="02020603050405020304"/>
                <a:ea typeface="sans-serif"/>
              </a:rPr>
              <a:t>профессиональных</a:t>
            </a:r>
            <a:r>
              <a:rPr i="0" dirty="0">
                <a:latin typeface="Times New Roman" panose="02020603050405020304"/>
                <a:ea typeface="sans-serif"/>
              </a:rPr>
              <a:t> </a:t>
            </a:r>
            <a:r>
              <a:rPr i="0" dirty="0" err="1">
                <a:latin typeface="Times New Roman" panose="02020603050405020304"/>
                <a:ea typeface="sans-serif"/>
              </a:rPr>
              <a:t>солдат</a:t>
            </a:r>
            <a:r>
              <a:rPr i="0" dirty="0">
                <a:latin typeface="Times New Roman" panose="02020603050405020304"/>
                <a:ea typeface="sans-serif"/>
              </a:rPr>
              <a:t>, </a:t>
            </a:r>
            <a:r>
              <a:rPr i="0" dirty="0" err="1">
                <a:latin typeface="Times New Roman" panose="02020603050405020304"/>
                <a:ea typeface="sans-serif"/>
              </a:rPr>
              <a:t>прапорщиков</a:t>
            </a:r>
            <a:r>
              <a:rPr i="0" dirty="0">
                <a:latin typeface="Times New Roman" panose="02020603050405020304"/>
                <a:ea typeface="sans-serif"/>
              </a:rPr>
              <a:t> и </a:t>
            </a:r>
            <a:r>
              <a:rPr i="0" dirty="0" err="1">
                <a:latin typeface="Times New Roman" panose="02020603050405020304"/>
                <a:ea typeface="sans-serif"/>
              </a:rPr>
              <a:t>офицеров</a:t>
            </a:r>
            <a:r>
              <a:rPr i="0" dirty="0">
                <a:latin typeface="Times New Roman" panose="02020603050405020304"/>
                <a:ea typeface="sans-serif"/>
              </a:rPr>
              <a:t>.</a:t>
            </a:r>
          </a:p>
          <a:p>
            <a:pPr marL="0" indent="0" algn="just" defTabSz="266700" fontAlgn="base"/>
            <a:endParaRPr i="0" dirty="0">
              <a:latin typeface="Times New Roman" panose="02020603050405020304"/>
              <a:ea typeface="sans-serif"/>
            </a:endParaRPr>
          </a:p>
          <a:p>
            <a:pPr marL="0" indent="0" algn="just" defTabSz="266700" fontAlgn="base"/>
            <a:r>
              <a:rPr lang="ru-RU" i="0" dirty="0">
                <a:latin typeface="Times New Roman" panose="02020603050405020304"/>
                <a:ea typeface="sans-serif"/>
              </a:rPr>
              <a:t>     </a:t>
            </a:r>
            <a:r>
              <a:rPr i="0" dirty="0">
                <a:latin typeface="Times New Roman" panose="02020603050405020304"/>
                <a:ea typeface="sans-serif"/>
              </a:rPr>
              <a:t>2.    </a:t>
            </a:r>
            <a:r>
              <a:rPr i="0" dirty="0" err="1">
                <a:latin typeface="Times New Roman" panose="02020603050405020304"/>
                <a:ea typeface="sans-serif"/>
              </a:rPr>
              <a:t>Военно-морской</a:t>
            </a:r>
            <a:r>
              <a:rPr i="0" dirty="0">
                <a:latin typeface="Times New Roman" panose="02020603050405020304"/>
                <a:ea typeface="sans-serif"/>
              </a:rPr>
              <a:t> </a:t>
            </a:r>
            <a:r>
              <a:rPr i="0" dirty="0" err="1">
                <a:latin typeface="Times New Roman" panose="02020603050405020304"/>
                <a:ea typeface="sans-serif"/>
              </a:rPr>
              <a:t>флот</a:t>
            </a:r>
            <a:r>
              <a:rPr i="0" dirty="0">
                <a:latin typeface="Times New Roman" panose="02020603050405020304"/>
                <a:ea typeface="sans-serif"/>
              </a:rPr>
              <a:t> </a:t>
            </a:r>
            <a:r>
              <a:rPr i="0" dirty="0" err="1">
                <a:latin typeface="Times New Roman" panose="02020603050405020304"/>
                <a:ea typeface="sans-serif"/>
              </a:rPr>
              <a:t>должен</a:t>
            </a:r>
            <a:r>
              <a:rPr i="0" dirty="0">
                <a:latin typeface="Times New Roman" panose="02020603050405020304"/>
                <a:ea typeface="sans-serif"/>
              </a:rPr>
              <a:t> </a:t>
            </a:r>
            <a:r>
              <a:rPr i="0" dirty="0" err="1">
                <a:latin typeface="Times New Roman" panose="02020603050405020304"/>
                <a:ea typeface="sans-serif"/>
              </a:rPr>
              <a:t>был</a:t>
            </a:r>
            <a:r>
              <a:rPr i="0" dirty="0">
                <a:latin typeface="Times New Roman" panose="02020603050405020304"/>
                <a:ea typeface="sans-serif"/>
              </a:rPr>
              <a:t> </a:t>
            </a:r>
            <a:r>
              <a:rPr i="0" dirty="0" err="1">
                <a:latin typeface="Times New Roman" panose="02020603050405020304"/>
                <a:ea typeface="sans-serif"/>
              </a:rPr>
              <a:t>сохранить</a:t>
            </a:r>
            <a:r>
              <a:rPr i="0" dirty="0">
                <a:latin typeface="Times New Roman" panose="02020603050405020304"/>
                <a:ea typeface="sans-serif"/>
              </a:rPr>
              <a:t> </a:t>
            </a:r>
            <a:r>
              <a:rPr i="0" dirty="0" err="1">
                <a:latin typeface="Times New Roman" panose="02020603050405020304"/>
                <a:ea typeface="sans-serif"/>
              </a:rPr>
              <a:t>по</a:t>
            </a:r>
            <a:r>
              <a:rPr i="0" dirty="0">
                <a:latin typeface="Times New Roman" panose="02020603050405020304"/>
                <a:ea typeface="sans-serif"/>
              </a:rPr>
              <a:t> </a:t>
            </a:r>
            <a:r>
              <a:rPr i="0" dirty="0" err="1">
                <a:latin typeface="Times New Roman" panose="02020603050405020304"/>
                <a:ea typeface="sans-serif"/>
              </a:rPr>
              <a:t>одной</a:t>
            </a:r>
            <a:r>
              <a:rPr i="0" dirty="0">
                <a:latin typeface="Times New Roman" panose="02020603050405020304"/>
                <a:ea typeface="sans-serif"/>
              </a:rPr>
              <a:t> </a:t>
            </a:r>
            <a:r>
              <a:rPr i="0" dirty="0" err="1">
                <a:latin typeface="Times New Roman" panose="02020603050405020304"/>
                <a:ea typeface="sans-serif"/>
              </a:rPr>
              <a:t>полностью</a:t>
            </a:r>
            <a:r>
              <a:rPr i="0" dirty="0">
                <a:latin typeface="Times New Roman" panose="02020603050405020304"/>
                <a:ea typeface="sans-serif"/>
              </a:rPr>
              <a:t> </a:t>
            </a:r>
            <a:r>
              <a:rPr i="0" dirty="0" err="1">
                <a:latin typeface="Times New Roman" panose="02020603050405020304"/>
                <a:ea typeface="sans-serif"/>
              </a:rPr>
              <a:t>укомплектованной</a:t>
            </a:r>
            <a:r>
              <a:rPr i="0" dirty="0">
                <a:latin typeface="Times New Roman" panose="02020603050405020304"/>
                <a:ea typeface="sans-serif"/>
              </a:rPr>
              <a:t> </a:t>
            </a:r>
            <a:r>
              <a:rPr i="0" dirty="0" err="1">
                <a:latin typeface="Times New Roman" panose="02020603050405020304"/>
                <a:ea typeface="sans-serif"/>
              </a:rPr>
              <a:t>эскадре</a:t>
            </a:r>
            <a:r>
              <a:rPr i="0" dirty="0">
                <a:latin typeface="Times New Roman" panose="02020603050405020304"/>
                <a:ea typeface="sans-serif"/>
              </a:rPr>
              <a:t> </a:t>
            </a:r>
            <a:r>
              <a:rPr i="0" dirty="0" err="1">
                <a:latin typeface="Times New Roman" panose="02020603050405020304"/>
                <a:ea typeface="sans-serif"/>
              </a:rPr>
              <a:t>на</a:t>
            </a:r>
            <a:r>
              <a:rPr i="0" dirty="0">
                <a:latin typeface="Times New Roman" panose="02020603050405020304"/>
                <a:ea typeface="sans-serif"/>
              </a:rPr>
              <a:t> </a:t>
            </a:r>
            <a:r>
              <a:rPr i="0" dirty="0" err="1">
                <a:latin typeface="Times New Roman" panose="02020603050405020304"/>
                <a:ea typeface="sans-serif"/>
              </a:rPr>
              <a:t>каждом</a:t>
            </a:r>
            <a:r>
              <a:rPr i="0" dirty="0">
                <a:latin typeface="Times New Roman" panose="02020603050405020304"/>
                <a:ea typeface="sans-serif"/>
              </a:rPr>
              <a:t> </a:t>
            </a:r>
            <a:r>
              <a:rPr i="0" dirty="0" err="1">
                <a:latin typeface="Times New Roman" panose="02020603050405020304"/>
                <a:ea typeface="sans-serif"/>
              </a:rPr>
              <a:t>из</a:t>
            </a:r>
            <a:r>
              <a:rPr i="0" dirty="0">
                <a:latin typeface="Times New Roman" panose="02020603050405020304"/>
                <a:ea typeface="sans-serif"/>
              </a:rPr>
              <a:t> </a:t>
            </a:r>
            <a:r>
              <a:rPr i="0" dirty="0" err="1">
                <a:latin typeface="Times New Roman" panose="02020603050405020304"/>
                <a:ea typeface="sans-serif"/>
              </a:rPr>
              <a:t>четырех</a:t>
            </a:r>
            <a:r>
              <a:rPr i="0" dirty="0">
                <a:latin typeface="Times New Roman" panose="02020603050405020304"/>
                <a:ea typeface="sans-serif"/>
              </a:rPr>
              <a:t> </a:t>
            </a:r>
            <a:r>
              <a:rPr i="0" dirty="0" err="1">
                <a:latin typeface="Times New Roman" panose="02020603050405020304"/>
                <a:ea typeface="sans-serif"/>
              </a:rPr>
              <a:t>действующих</a:t>
            </a:r>
            <a:r>
              <a:rPr i="0" dirty="0">
                <a:latin typeface="Times New Roman" panose="02020603050405020304"/>
                <a:ea typeface="sans-serif"/>
              </a:rPr>
              <a:t> </a:t>
            </a:r>
            <a:r>
              <a:rPr i="0" dirty="0" err="1">
                <a:latin typeface="Times New Roman" panose="02020603050405020304"/>
                <a:ea typeface="sans-serif"/>
              </a:rPr>
              <a:t>участков</a:t>
            </a:r>
            <a:r>
              <a:rPr i="0" dirty="0">
                <a:latin typeface="Times New Roman" panose="02020603050405020304"/>
                <a:ea typeface="sans-serif"/>
              </a:rPr>
              <a:t>. </a:t>
            </a:r>
            <a:r>
              <a:rPr i="0" dirty="0" err="1">
                <a:latin typeface="Times New Roman" panose="02020603050405020304"/>
                <a:ea typeface="sans-serif"/>
              </a:rPr>
              <a:t>Остальное</a:t>
            </a:r>
            <a:r>
              <a:rPr i="0" dirty="0">
                <a:latin typeface="Times New Roman" panose="02020603050405020304"/>
                <a:ea typeface="sans-serif"/>
              </a:rPr>
              <a:t> </a:t>
            </a:r>
            <a:r>
              <a:rPr i="0" dirty="0" err="1">
                <a:latin typeface="Times New Roman" panose="02020603050405020304"/>
                <a:ea typeface="sans-serif"/>
              </a:rPr>
              <a:t>вооружения</a:t>
            </a:r>
            <a:r>
              <a:rPr i="0" dirty="0">
                <a:latin typeface="Times New Roman" panose="02020603050405020304"/>
                <a:ea typeface="sans-serif"/>
              </a:rPr>
              <a:t> </a:t>
            </a:r>
            <a:r>
              <a:rPr i="0" dirty="0" err="1">
                <a:latin typeface="Times New Roman" panose="02020603050405020304"/>
                <a:ea typeface="sans-serif"/>
              </a:rPr>
              <a:t>предполагалось</a:t>
            </a:r>
            <a:r>
              <a:rPr i="0" dirty="0">
                <a:latin typeface="Times New Roman" panose="02020603050405020304"/>
                <a:ea typeface="sans-serif"/>
              </a:rPr>
              <a:t> </a:t>
            </a:r>
            <a:r>
              <a:rPr i="0" dirty="0" err="1">
                <a:latin typeface="Times New Roman" panose="02020603050405020304"/>
                <a:ea typeface="sans-serif"/>
              </a:rPr>
              <a:t>отправить</a:t>
            </a:r>
            <a:r>
              <a:rPr i="0" dirty="0">
                <a:latin typeface="Times New Roman" panose="02020603050405020304"/>
                <a:ea typeface="sans-serif"/>
              </a:rPr>
              <a:t> </a:t>
            </a:r>
            <a:r>
              <a:rPr i="0" dirty="0" err="1">
                <a:latin typeface="Times New Roman" panose="02020603050405020304"/>
                <a:ea typeface="sans-serif"/>
              </a:rPr>
              <a:t>на</a:t>
            </a:r>
            <a:r>
              <a:rPr i="0" dirty="0">
                <a:latin typeface="Times New Roman" panose="02020603050405020304"/>
                <a:ea typeface="sans-serif"/>
              </a:rPr>
              <a:t> </a:t>
            </a:r>
            <a:r>
              <a:rPr i="0" dirty="0" err="1">
                <a:latin typeface="Times New Roman" panose="02020603050405020304"/>
                <a:ea typeface="sans-serif"/>
              </a:rPr>
              <a:t>консервацию</a:t>
            </a:r>
            <a:r>
              <a:rPr i="0" dirty="0">
                <a:latin typeface="Times New Roman" panose="02020603050405020304"/>
                <a:ea typeface="sans-serif"/>
              </a:rPr>
              <a:t>, а </a:t>
            </a:r>
            <a:r>
              <a:rPr i="0" dirty="0" err="1">
                <a:latin typeface="Times New Roman" panose="02020603050405020304"/>
                <a:ea typeface="sans-serif"/>
              </a:rPr>
              <a:t>лишь</a:t>
            </a:r>
            <a:r>
              <a:rPr i="0" dirty="0">
                <a:latin typeface="Times New Roman" panose="02020603050405020304"/>
                <a:ea typeface="sans-serif"/>
              </a:rPr>
              <a:t> </a:t>
            </a:r>
            <a:r>
              <a:rPr i="0" dirty="0" err="1">
                <a:latin typeface="Times New Roman" panose="02020603050405020304"/>
                <a:ea typeface="sans-serif"/>
              </a:rPr>
              <a:t>стратегические</a:t>
            </a:r>
            <a:r>
              <a:rPr i="0" dirty="0">
                <a:latin typeface="Times New Roman" panose="02020603050405020304"/>
                <a:ea typeface="sans-serif"/>
              </a:rPr>
              <a:t> </a:t>
            </a:r>
            <a:r>
              <a:rPr i="0" dirty="0" err="1">
                <a:latin typeface="Times New Roman" panose="02020603050405020304"/>
                <a:ea typeface="sans-serif"/>
              </a:rPr>
              <a:t>ядерные</a:t>
            </a:r>
            <a:r>
              <a:rPr i="0" dirty="0">
                <a:latin typeface="Times New Roman" panose="02020603050405020304"/>
                <a:ea typeface="sans-serif"/>
              </a:rPr>
              <a:t> </a:t>
            </a:r>
            <a:r>
              <a:rPr i="0" dirty="0" err="1">
                <a:latin typeface="Times New Roman" panose="02020603050405020304"/>
                <a:ea typeface="sans-serif"/>
              </a:rPr>
              <a:t>силы</a:t>
            </a:r>
            <a:r>
              <a:rPr i="0" dirty="0">
                <a:latin typeface="Times New Roman" panose="02020603050405020304"/>
                <a:ea typeface="sans-serif"/>
              </a:rPr>
              <a:t> </a:t>
            </a:r>
            <a:r>
              <a:rPr i="0" dirty="0" err="1">
                <a:latin typeface="Times New Roman" panose="02020603050405020304"/>
                <a:ea typeface="sans-serif"/>
              </a:rPr>
              <a:t>на</a:t>
            </a:r>
            <a:r>
              <a:rPr i="0" dirty="0">
                <a:latin typeface="Times New Roman" panose="02020603050405020304"/>
                <a:ea typeface="sans-serif"/>
              </a:rPr>
              <a:t> </a:t>
            </a:r>
            <a:r>
              <a:rPr i="0" dirty="0" err="1">
                <a:latin typeface="Times New Roman" panose="02020603050405020304"/>
                <a:ea typeface="sans-serif"/>
              </a:rPr>
              <a:t>море</a:t>
            </a:r>
            <a:r>
              <a:rPr i="0" dirty="0">
                <a:latin typeface="Times New Roman" panose="02020603050405020304"/>
                <a:ea typeface="sans-serif"/>
              </a:rPr>
              <a:t> </a:t>
            </a:r>
            <a:r>
              <a:rPr i="0" dirty="0" err="1">
                <a:latin typeface="Times New Roman" panose="02020603050405020304"/>
                <a:ea typeface="sans-serif"/>
              </a:rPr>
              <a:t>оставались</a:t>
            </a:r>
            <a:r>
              <a:rPr i="0" dirty="0">
                <a:latin typeface="Times New Roman" panose="02020603050405020304"/>
                <a:ea typeface="sans-serif"/>
              </a:rPr>
              <a:t> в </a:t>
            </a:r>
            <a:r>
              <a:rPr i="0" dirty="0" err="1">
                <a:latin typeface="Times New Roman" panose="02020603050405020304"/>
                <a:ea typeface="sans-serif"/>
              </a:rPr>
              <a:t>полном</a:t>
            </a:r>
            <a:r>
              <a:rPr i="0" dirty="0">
                <a:latin typeface="Times New Roman" panose="02020603050405020304"/>
                <a:ea typeface="sans-serif"/>
              </a:rPr>
              <a:t> </a:t>
            </a:r>
            <a:r>
              <a:rPr i="0" dirty="0" err="1">
                <a:latin typeface="Times New Roman" panose="02020603050405020304"/>
                <a:ea typeface="sans-serif"/>
              </a:rPr>
              <a:t>составе</a:t>
            </a:r>
            <a:r>
              <a:rPr i="0" dirty="0">
                <a:latin typeface="Times New Roman" panose="02020603050405020304"/>
                <a:ea typeface="sans-serif"/>
              </a:rPr>
              <a:t>.</a:t>
            </a:r>
          </a:p>
          <a:p>
            <a:pPr marL="0" indent="0" algn="just" defTabSz="266700" fontAlgn="base"/>
            <a:endParaRPr i="0" dirty="0">
              <a:latin typeface="Times New Roman" panose="02020603050405020304"/>
              <a:ea typeface="sans-serif"/>
            </a:endParaRPr>
          </a:p>
          <a:p>
            <a:pPr marL="0" indent="0" algn="just" defTabSz="266700" fontAlgn="base"/>
            <a:r>
              <a:rPr lang="ru-RU" i="0" dirty="0">
                <a:latin typeface="Times New Roman" panose="02020603050405020304"/>
                <a:ea typeface="sans-serif"/>
              </a:rPr>
              <a:t>     </a:t>
            </a:r>
            <a:r>
              <a:rPr i="0" dirty="0">
                <a:latin typeface="Times New Roman" panose="02020603050405020304"/>
                <a:ea typeface="sans-serif"/>
              </a:rPr>
              <a:t>3.    В </a:t>
            </a:r>
            <a:r>
              <a:rPr i="0" dirty="0" err="1">
                <a:latin typeface="Times New Roman" panose="02020603050405020304"/>
                <a:ea typeface="sans-serif"/>
              </a:rPr>
              <a:t>Военно-воздушных</a:t>
            </a:r>
            <a:r>
              <a:rPr i="0" dirty="0">
                <a:latin typeface="Times New Roman" panose="02020603050405020304"/>
                <a:ea typeface="sans-serif"/>
              </a:rPr>
              <a:t> </a:t>
            </a:r>
            <a:r>
              <a:rPr i="0" dirty="0" err="1">
                <a:latin typeface="Times New Roman" panose="02020603050405020304"/>
                <a:ea typeface="sans-serif"/>
              </a:rPr>
              <a:t>силах</a:t>
            </a:r>
            <a:r>
              <a:rPr i="0" dirty="0">
                <a:latin typeface="Times New Roman" panose="02020603050405020304"/>
                <a:ea typeface="sans-serif"/>
              </a:rPr>
              <a:t> </a:t>
            </a:r>
            <a:r>
              <a:rPr i="0" dirty="0" err="1">
                <a:latin typeface="Times New Roman" panose="02020603050405020304"/>
                <a:ea typeface="sans-serif"/>
              </a:rPr>
              <a:t>было</a:t>
            </a:r>
            <a:r>
              <a:rPr i="0" dirty="0">
                <a:latin typeface="Times New Roman" panose="02020603050405020304"/>
                <a:ea typeface="sans-serif"/>
              </a:rPr>
              <a:t> </a:t>
            </a:r>
            <a:r>
              <a:rPr i="0" dirty="0" err="1">
                <a:latin typeface="Times New Roman" panose="02020603050405020304"/>
                <a:ea typeface="sans-serif"/>
              </a:rPr>
              <a:t>запланировано</a:t>
            </a:r>
            <a:r>
              <a:rPr i="0" dirty="0">
                <a:latin typeface="Times New Roman" panose="02020603050405020304"/>
                <a:ea typeface="sans-serif"/>
              </a:rPr>
              <a:t> </a:t>
            </a:r>
            <a:r>
              <a:rPr i="0" dirty="0" err="1">
                <a:latin typeface="Times New Roman" panose="02020603050405020304"/>
                <a:ea typeface="sans-serif"/>
              </a:rPr>
              <a:t>увеличить</a:t>
            </a:r>
            <a:r>
              <a:rPr i="0" dirty="0">
                <a:latin typeface="Times New Roman" panose="02020603050405020304"/>
                <a:ea typeface="sans-serif"/>
              </a:rPr>
              <a:t> </a:t>
            </a:r>
            <a:r>
              <a:rPr i="0" dirty="0" err="1">
                <a:latin typeface="Times New Roman" panose="02020603050405020304"/>
                <a:ea typeface="sans-serif"/>
              </a:rPr>
              <a:t>налет</a:t>
            </a:r>
            <a:r>
              <a:rPr i="0" dirty="0">
                <a:latin typeface="Times New Roman" panose="02020603050405020304"/>
                <a:ea typeface="sans-serif"/>
              </a:rPr>
              <a:t> </a:t>
            </a:r>
            <a:r>
              <a:rPr i="0" dirty="0" err="1">
                <a:latin typeface="Times New Roman" panose="02020603050405020304"/>
                <a:ea typeface="sans-serif"/>
              </a:rPr>
              <a:t>пилотов</a:t>
            </a:r>
            <a:r>
              <a:rPr i="0" dirty="0">
                <a:latin typeface="Times New Roman" panose="02020603050405020304"/>
                <a:ea typeface="sans-serif"/>
              </a:rPr>
              <a:t> </a:t>
            </a:r>
            <a:r>
              <a:rPr i="0" dirty="0" err="1">
                <a:latin typeface="Times New Roman" panose="02020603050405020304"/>
                <a:ea typeface="sans-serif"/>
              </a:rPr>
              <a:t>до</a:t>
            </a:r>
            <a:r>
              <a:rPr i="0" dirty="0">
                <a:latin typeface="Times New Roman" panose="02020603050405020304"/>
                <a:ea typeface="sans-serif"/>
              </a:rPr>
              <a:t> 100 </a:t>
            </a:r>
            <a:r>
              <a:rPr i="0" dirty="0" err="1">
                <a:latin typeface="Times New Roman" panose="02020603050405020304"/>
                <a:ea typeface="sans-serif"/>
              </a:rPr>
              <a:t>часов</a:t>
            </a:r>
            <a:r>
              <a:rPr i="0" dirty="0">
                <a:latin typeface="Times New Roman" panose="02020603050405020304"/>
                <a:ea typeface="sans-serif"/>
              </a:rPr>
              <a:t>, а </a:t>
            </a:r>
            <a:r>
              <a:rPr i="0" dirty="0" err="1">
                <a:latin typeface="Times New Roman" panose="02020603050405020304"/>
                <a:ea typeface="sans-serif"/>
              </a:rPr>
              <a:t>также</a:t>
            </a:r>
            <a:r>
              <a:rPr i="0" dirty="0">
                <a:latin typeface="Times New Roman" panose="02020603050405020304"/>
                <a:ea typeface="sans-serif"/>
              </a:rPr>
              <a:t> </a:t>
            </a:r>
            <a:r>
              <a:rPr i="0" dirty="0" err="1">
                <a:latin typeface="Times New Roman" panose="02020603050405020304"/>
                <a:ea typeface="sans-serif"/>
              </a:rPr>
              <a:t>переформировать</a:t>
            </a:r>
            <a:r>
              <a:rPr i="0" dirty="0">
                <a:latin typeface="Times New Roman" panose="02020603050405020304"/>
                <a:ea typeface="sans-serif"/>
              </a:rPr>
              <a:t> </a:t>
            </a:r>
            <a:r>
              <a:rPr i="0" dirty="0" err="1">
                <a:latin typeface="Times New Roman" panose="02020603050405020304"/>
                <a:ea typeface="sans-serif"/>
              </a:rPr>
              <a:t>все</a:t>
            </a:r>
            <a:r>
              <a:rPr i="0" dirty="0">
                <a:latin typeface="Times New Roman" panose="02020603050405020304"/>
                <a:ea typeface="sans-serif"/>
              </a:rPr>
              <a:t> </a:t>
            </a:r>
            <a:r>
              <a:rPr i="0" dirty="0" err="1">
                <a:latin typeface="Times New Roman" panose="02020603050405020304"/>
                <a:ea typeface="sans-serif"/>
              </a:rPr>
              <a:t>части</a:t>
            </a:r>
            <a:r>
              <a:rPr i="0" dirty="0">
                <a:latin typeface="Times New Roman" panose="02020603050405020304"/>
                <a:ea typeface="sans-serif"/>
              </a:rPr>
              <a:t> и </a:t>
            </a:r>
            <a:r>
              <a:rPr i="0" dirty="0" err="1">
                <a:latin typeface="Times New Roman" panose="02020603050405020304"/>
                <a:ea typeface="sans-serif"/>
              </a:rPr>
              <a:t>соединения</a:t>
            </a:r>
            <a:r>
              <a:rPr i="0" dirty="0">
                <a:latin typeface="Times New Roman" panose="02020603050405020304"/>
                <a:ea typeface="sans-serif"/>
              </a:rPr>
              <a:t>.</a:t>
            </a:r>
          </a:p>
          <a:p>
            <a:pPr marL="0" indent="0" algn="just" defTabSz="266700" fontAlgn="base"/>
            <a:endParaRPr i="0" dirty="0">
              <a:latin typeface="Times New Roman" panose="02020603050405020304"/>
              <a:ea typeface="sans-serif"/>
            </a:endParaRPr>
          </a:p>
          <a:p>
            <a:pPr marL="0" indent="0" algn="just" defTabSz="266700" fontAlgn="base"/>
            <a:r>
              <a:rPr lang="ru-RU" i="0" dirty="0">
                <a:latin typeface="Times New Roman" panose="02020603050405020304"/>
                <a:ea typeface="sans-serif"/>
              </a:rPr>
              <a:t>     </a:t>
            </a:r>
            <a:r>
              <a:rPr i="0" dirty="0">
                <a:latin typeface="Times New Roman" panose="02020603050405020304"/>
                <a:ea typeface="sans-serif"/>
              </a:rPr>
              <a:t>4.    </a:t>
            </a:r>
            <a:r>
              <a:rPr i="0" dirty="0" err="1">
                <a:latin typeface="Times New Roman" panose="02020603050405020304"/>
                <a:ea typeface="sans-serif"/>
              </a:rPr>
              <a:t>Войска</a:t>
            </a:r>
            <a:r>
              <a:rPr i="0" dirty="0">
                <a:latin typeface="Times New Roman" panose="02020603050405020304"/>
                <a:ea typeface="sans-serif"/>
              </a:rPr>
              <a:t> </a:t>
            </a:r>
            <a:r>
              <a:rPr i="0" dirty="0" err="1">
                <a:latin typeface="Times New Roman" panose="02020603050405020304"/>
                <a:ea typeface="sans-serif"/>
              </a:rPr>
              <a:t>противовоздушной</a:t>
            </a:r>
            <a:r>
              <a:rPr i="0" dirty="0">
                <a:latin typeface="Times New Roman" panose="02020603050405020304"/>
                <a:ea typeface="sans-serif"/>
              </a:rPr>
              <a:t> </a:t>
            </a:r>
            <a:r>
              <a:rPr i="0" dirty="0" err="1">
                <a:latin typeface="Times New Roman" panose="02020603050405020304"/>
                <a:ea typeface="sans-serif"/>
              </a:rPr>
              <a:t>обороны</a:t>
            </a:r>
            <a:r>
              <a:rPr i="0" dirty="0">
                <a:latin typeface="Times New Roman" panose="02020603050405020304"/>
                <a:ea typeface="sans-serif"/>
              </a:rPr>
              <a:t> и РВСН </a:t>
            </a:r>
            <a:r>
              <a:rPr i="0" dirty="0" err="1">
                <a:latin typeface="Times New Roman" panose="02020603050405020304"/>
                <a:ea typeface="sans-serif"/>
              </a:rPr>
              <a:t>оставались</a:t>
            </a:r>
            <a:r>
              <a:rPr i="0" dirty="0">
                <a:latin typeface="Times New Roman" panose="02020603050405020304"/>
                <a:ea typeface="sans-serif"/>
              </a:rPr>
              <a:t> в </a:t>
            </a:r>
            <a:r>
              <a:rPr i="0" dirty="0" err="1">
                <a:latin typeface="Times New Roman" panose="02020603050405020304"/>
                <a:ea typeface="sans-serif"/>
              </a:rPr>
              <a:t>прежнем</a:t>
            </a:r>
            <a:r>
              <a:rPr i="0" dirty="0">
                <a:latin typeface="Times New Roman" panose="02020603050405020304"/>
                <a:ea typeface="sans-serif"/>
              </a:rPr>
              <a:t> </a:t>
            </a:r>
            <a:r>
              <a:rPr i="0" dirty="0" err="1">
                <a:latin typeface="Times New Roman" panose="02020603050405020304"/>
                <a:ea typeface="sans-serif"/>
              </a:rPr>
              <a:t>составе</a:t>
            </a:r>
            <a:r>
              <a:rPr i="0" dirty="0">
                <a:latin typeface="Times New Roman" panose="02020603050405020304"/>
                <a:ea typeface="sans-serif"/>
              </a:rPr>
              <a:t> </a:t>
            </a:r>
            <a:r>
              <a:rPr i="0" dirty="0" err="1">
                <a:latin typeface="Times New Roman" panose="02020603050405020304"/>
                <a:ea typeface="sans-serif"/>
              </a:rPr>
              <a:t>на</a:t>
            </a:r>
            <a:r>
              <a:rPr i="0" dirty="0">
                <a:latin typeface="Times New Roman" panose="02020603050405020304"/>
                <a:ea typeface="sans-serif"/>
              </a:rPr>
              <a:t> </a:t>
            </a:r>
            <a:r>
              <a:rPr i="0" dirty="0" err="1">
                <a:latin typeface="Times New Roman" panose="02020603050405020304"/>
                <a:ea typeface="sans-serif"/>
              </a:rPr>
              <a:t>ближайшие</a:t>
            </a:r>
            <a:r>
              <a:rPr i="0" dirty="0">
                <a:latin typeface="Times New Roman" panose="02020603050405020304"/>
                <a:ea typeface="sans-serif"/>
              </a:rPr>
              <a:t> 5 </a:t>
            </a:r>
            <a:r>
              <a:rPr i="0" dirty="0" err="1">
                <a:latin typeface="Times New Roman" panose="02020603050405020304"/>
                <a:ea typeface="sans-serif"/>
              </a:rPr>
              <a:t>лет</a:t>
            </a:r>
            <a:r>
              <a:rPr i="0" dirty="0">
                <a:latin typeface="Times New Roman" panose="02020603050405020304"/>
                <a:ea typeface="sans-serif"/>
              </a:rPr>
              <a:t> </a:t>
            </a:r>
            <a:r>
              <a:rPr i="0" dirty="0" err="1">
                <a:latin typeface="Times New Roman" panose="02020603050405020304"/>
                <a:ea typeface="sans-serif"/>
              </a:rPr>
              <a:t>реформирования</a:t>
            </a:r>
            <a:r>
              <a:rPr i="0" dirty="0">
                <a:latin typeface="Times New Roman" panose="02020603050405020304"/>
                <a:ea typeface="sans-serif"/>
              </a:rPr>
              <a:t> </a:t>
            </a:r>
            <a:r>
              <a:rPr i="0" dirty="0" err="1">
                <a:latin typeface="Times New Roman" panose="02020603050405020304"/>
                <a:ea typeface="sans-serif"/>
              </a:rPr>
              <a:t>вооруженных</a:t>
            </a:r>
            <a:r>
              <a:rPr i="0" dirty="0">
                <a:latin typeface="Times New Roman" panose="02020603050405020304"/>
                <a:ea typeface="sans-serif"/>
              </a:rPr>
              <a:t> </a:t>
            </a:r>
            <a:r>
              <a:rPr i="0" dirty="0" err="1">
                <a:latin typeface="Times New Roman" panose="02020603050405020304"/>
                <a:ea typeface="sans-serif"/>
              </a:rPr>
              <a:t>сил</a:t>
            </a:r>
            <a:r>
              <a:rPr i="0" dirty="0">
                <a:latin typeface="Times New Roman" panose="02020603050405020304"/>
                <a:ea typeface="sans-serif"/>
              </a:rPr>
              <a:t>.</a:t>
            </a:r>
          </a:p>
          <a:p>
            <a:pPr marL="0" indent="0" algn="just" defTabSz="266700" fontAlgn="base"/>
            <a:r>
              <a:rPr lang="ru-RU" i="0" dirty="0">
                <a:latin typeface="Times New Roman" panose="02020603050405020304"/>
                <a:ea typeface="sans-serif"/>
              </a:rPr>
              <a:t>    </a:t>
            </a:r>
            <a:r>
              <a:rPr lang="ru-RU" b="1" i="1" u="sng" dirty="0">
                <a:latin typeface="Times New Roman" panose="02020603050405020304"/>
                <a:ea typeface="sans-serif"/>
              </a:rPr>
              <a:t> </a:t>
            </a:r>
            <a:r>
              <a:rPr b="1" i="1" u="sng" dirty="0" err="1">
                <a:latin typeface="Times New Roman" panose="02020603050405020304"/>
                <a:ea typeface="sans-serif"/>
              </a:rPr>
              <a:t>Но</a:t>
            </a:r>
            <a:r>
              <a:rPr b="1" i="1" u="sng" dirty="0">
                <a:latin typeface="Times New Roman" panose="02020603050405020304"/>
                <a:ea typeface="sans-serif"/>
              </a:rPr>
              <a:t> </a:t>
            </a:r>
            <a:r>
              <a:rPr b="1" i="1" u="sng" dirty="0" err="1">
                <a:latin typeface="Times New Roman" panose="02020603050405020304"/>
                <a:ea typeface="sans-serif"/>
              </a:rPr>
              <a:t>из-за</a:t>
            </a:r>
            <a:r>
              <a:rPr b="1" i="1" u="sng" dirty="0">
                <a:latin typeface="Times New Roman" panose="02020603050405020304"/>
                <a:ea typeface="sans-serif"/>
              </a:rPr>
              <a:t> </a:t>
            </a:r>
            <a:r>
              <a:rPr b="1" i="1" u="sng" dirty="0" err="1">
                <a:latin typeface="Times New Roman" panose="02020603050405020304"/>
                <a:ea typeface="sans-serif"/>
              </a:rPr>
              <a:t>ограниченных</a:t>
            </a:r>
            <a:r>
              <a:rPr b="1" i="1" u="sng" dirty="0">
                <a:latin typeface="Times New Roman" panose="02020603050405020304"/>
                <a:ea typeface="sans-serif"/>
              </a:rPr>
              <a:t> </a:t>
            </a:r>
            <a:r>
              <a:rPr b="1" i="1" u="sng" dirty="0" err="1">
                <a:latin typeface="Times New Roman" panose="02020603050405020304"/>
                <a:ea typeface="sans-serif"/>
              </a:rPr>
              <a:t>материальных</a:t>
            </a:r>
            <a:r>
              <a:rPr b="1" i="1" u="sng" dirty="0">
                <a:latin typeface="Times New Roman" panose="02020603050405020304"/>
                <a:ea typeface="sans-serif"/>
              </a:rPr>
              <a:t> </a:t>
            </a:r>
            <a:r>
              <a:rPr b="1" i="1" u="sng" dirty="0" err="1">
                <a:latin typeface="Times New Roman" panose="02020603050405020304"/>
                <a:ea typeface="sans-serif"/>
              </a:rPr>
              <a:t>ресурсов</a:t>
            </a:r>
            <a:r>
              <a:rPr b="1" i="1" u="sng" dirty="0">
                <a:latin typeface="Times New Roman" panose="02020603050405020304"/>
                <a:ea typeface="sans-serif"/>
              </a:rPr>
              <a:t> в </a:t>
            </a:r>
            <a:r>
              <a:rPr b="1" i="1" u="sng" dirty="0" err="1">
                <a:latin typeface="Times New Roman" panose="02020603050405020304"/>
                <a:ea typeface="sans-serif"/>
              </a:rPr>
              <a:t>государстве</a:t>
            </a:r>
            <a:r>
              <a:rPr b="1" i="1" u="sng" dirty="0">
                <a:latin typeface="Times New Roman" panose="02020603050405020304"/>
                <a:ea typeface="sans-serif"/>
              </a:rPr>
              <a:t> с 1996 </a:t>
            </a:r>
            <a:r>
              <a:rPr b="1" i="1" u="sng" dirty="0" err="1">
                <a:latin typeface="Times New Roman" panose="02020603050405020304"/>
                <a:ea typeface="sans-serif"/>
              </a:rPr>
              <a:t>по</a:t>
            </a:r>
            <a:r>
              <a:rPr b="1" i="1" u="sng" dirty="0">
                <a:latin typeface="Times New Roman" panose="02020603050405020304"/>
                <a:ea typeface="sans-serif"/>
              </a:rPr>
              <a:t> 1999 </a:t>
            </a:r>
            <a:r>
              <a:rPr b="1" i="1" u="sng" dirty="0" err="1">
                <a:latin typeface="Times New Roman" panose="02020603050405020304"/>
                <a:ea typeface="sans-serif"/>
              </a:rPr>
              <a:t>год</a:t>
            </a:r>
            <a:r>
              <a:rPr b="1" i="1" u="sng" dirty="0">
                <a:latin typeface="Times New Roman" panose="02020603050405020304"/>
                <a:ea typeface="sans-serif"/>
              </a:rPr>
              <a:t> </a:t>
            </a:r>
            <a:r>
              <a:rPr b="1" i="1" u="sng" dirty="0" err="1">
                <a:latin typeface="Times New Roman" panose="02020603050405020304"/>
                <a:ea typeface="sans-serif"/>
              </a:rPr>
              <a:t>до</a:t>
            </a:r>
            <a:r>
              <a:rPr b="1" i="1" u="sng" dirty="0">
                <a:latin typeface="Times New Roman" panose="02020603050405020304"/>
                <a:ea typeface="sans-serif"/>
              </a:rPr>
              <a:t> </a:t>
            </a:r>
            <a:r>
              <a:rPr b="1" i="1" u="sng" dirty="0" err="1">
                <a:latin typeface="Times New Roman" panose="02020603050405020304"/>
                <a:ea typeface="sans-serif"/>
              </a:rPr>
              <a:t>конца</a:t>
            </a:r>
            <a:r>
              <a:rPr b="1" i="1" u="sng" dirty="0">
                <a:latin typeface="Times New Roman" panose="02020603050405020304"/>
                <a:ea typeface="sans-serif"/>
              </a:rPr>
              <a:t> </a:t>
            </a:r>
            <a:r>
              <a:rPr b="1" i="1" u="sng" dirty="0" err="1">
                <a:latin typeface="Times New Roman" panose="02020603050405020304"/>
                <a:ea typeface="sans-serif"/>
              </a:rPr>
              <a:t>не</a:t>
            </a:r>
            <a:r>
              <a:rPr b="1" i="1" u="sng" dirty="0">
                <a:latin typeface="Times New Roman" panose="02020603050405020304"/>
                <a:ea typeface="sans-serif"/>
              </a:rPr>
              <a:t> </a:t>
            </a:r>
            <a:r>
              <a:rPr b="1" i="1" u="sng" dirty="0" err="1">
                <a:latin typeface="Times New Roman" panose="02020603050405020304"/>
                <a:ea typeface="sans-serif"/>
              </a:rPr>
              <a:t>был</a:t>
            </a:r>
            <a:r>
              <a:rPr b="1" i="1" u="sng" dirty="0">
                <a:latin typeface="Times New Roman" panose="02020603050405020304"/>
                <a:ea typeface="sans-serif"/>
              </a:rPr>
              <a:t> </a:t>
            </a:r>
            <a:r>
              <a:rPr b="1" i="1" u="sng" dirty="0" err="1">
                <a:latin typeface="Times New Roman" panose="02020603050405020304"/>
                <a:ea typeface="sans-serif"/>
              </a:rPr>
              <a:t>реализован</a:t>
            </a:r>
            <a:r>
              <a:rPr b="1" i="1" u="sng" dirty="0">
                <a:latin typeface="Times New Roman" panose="02020603050405020304"/>
                <a:ea typeface="sans-serif"/>
              </a:rPr>
              <a:t>, </a:t>
            </a:r>
            <a:r>
              <a:rPr b="1" i="1" u="sng" dirty="0" err="1">
                <a:latin typeface="Times New Roman" panose="02020603050405020304"/>
                <a:ea typeface="sans-serif"/>
              </a:rPr>
              <a:t>ни</a:t>
            </a:r>
            <a:r>
              <a:rPr b="1" i="1" u="sng" dirty="0">
                <a:latin typeface="Times New Roman" panose="02020603050405020304"/>
                <a:ea typeface="sans-serif"/>
              </a:rPr>
              <a:t> </a:t>
            </a:r>
            <a:r>
              <a:rPr b="1" i="1" u="sng" dirty="0" err="1">
                <a:latin typeface="Times New Roman" panose="02020603050405020304"/>
                <a:ea typeface="sans-serif"/>
              </a:rPr>
              <a:t>один</a:t>
            </a:r>
            <a:r>
              <a:rPr b="1" i="1" u="sng" dirty="0">
                <a:latin typeface="Times New Roman" panose="02020603050405020304"/>
                <a:ea typeface="sans-serif"/>
              </a:rPr>
              <a:t> </a:t>
            </a:r>
            <a:r>
              <a:rPr b="1" i="1" u="sng" dirty="0" err="1">
                <a:latin typeface="Times New Roman" panose="02020603050405020304"/>
                <a:ea typeface="sans-serif"/>
              </a:rPr>
              <a:t>задуманный</a:t>
            </a:r>
            <a:r>
              <a:rPr b="1" i="1" u="sng" dirty="0">
                <a:latin typeface="Times New Roman" panose="02020603050405020304"/>
                <a:ea typeface="sans-serif"/>
              </a:rPr>
              <a:t> </a:t>
            </a:r>
            <a:r>
              <a:rPr b="1" i="1" u="sng" dirty="0" err="1">
                <a:latin typeface="Times New Roman" panose="02020603050405020304"/>
                <a:ea typeface="sans-serif"/>
              </a:rPr>
              <a:t>проект</a:t>
            </a:r>
            <a:r>
              <a:rPr b="1" i="1" u="sng" dirty="0">
                <a:latin typeface="Times New Roman" panose="02020603050405020304"/>
                <a:ea typeface="sans-serif"/>
              </a:rPr>
              <a:t>.</a:t>
            </a:r>
            <a:endParaRPr b="1" i="1" u="sng" dirty="0">
              <a:latin typeface="Times New Roman" panose="02020603050405020304"/>
              <a:ea typeface="RobotoMedium"/>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ое поле 1"/>
          <p:cNvSpPr txBox="1"/>
          <p:nvPr/>
        </p:nvSpPr>
        <p:spPr>
          <a:xfrm>
            <a:off x="-36195" y="1"/>
            <a:ext cx="9144635" cy="423193"/>
          </a:xfrm>
          <a:prstGeom prst="rect">
            <a:avLst/>
          </a:prstGeom>
          <a:noFill/>
        </p:spPr>
        <p:txBody>
          <a:bodyPr wrap="square" rtlCol="0" anchor="t">
            <a:spAutoFit/>
          </a:bodyPr>
          <a:lstStyle/>
          <a:p>
            <a:pPr marL="0" indent="0" algn="ctr" defTabSz="266700" fontAlgn="base"/>
            <a:r>
              <a:rPr sz="2150" b="1">
                <a:solidFill>
                  <a:srgbClr val="FF0000"/>
                </a:solidFill>
                <a:latin typeface="Times New Roman" panose="02020603050405020304"/>
                <a:ea typeface="RobotoMedium"/>
                <a:sym typeface="+mn-ea"/>
              </a:rPr>
              <a:t>История создания Вооруженных сил России кратко (2000-2005 гг.)</a:t>
            </a:r>
            <a:endParaRPr lang="ru-RU" altLang="en-US" sz="2150" b="1">
              <a:solidFill>
                <a:srgbClr val="FF0000"/>
              </a:solidFill>
              <a:latin typeface="Times New Roman" panose="02020603050405020304"/>
              <a:ea typeface="RobotoMedium"/>
              <a:sym typeface="+mn-ea"/>
            </a:endParaRPr>
          </a:p>
        </p:txBody>
      </p:sp>
      <p:sp>
        <p:nvSpPr>
          <p:cNvPr id="3" name="Текстовое поле 2"/>
          <p:cNvSpPr txBox="1"/>
          <p:nvPr/>
        </p:nvSpPr>
        <p:spPr>
          <a:xfrm>
            <a:off x="-635" y="357664"/>
            <a:ext cx="9144635" cy="3400931"/>
          </a:xfrm>
          <a:prstGeom prst="rect">
            <a:avLst/>
          </a:prstGeom>
        </p:spPr>
        <p:txBody>
          <a:bodyPr wrap="square">
            <a:spAutoFit/>
          </a:bodyPr>
          <a:lstStyle/>
          <a:p>
            <a:pPr marL="0" indent="0" algn="just" defTabSz="266700" fontAlgn="base"/>
            <a:r>
              <a:rPr lang="ru-RU" sz="2150" i="0">
                <a:latin typeface="Times New Roman" panose="02020603050405020304"/>
                <a:ea typeface="sans-serif"/>
              </a:rPr>
              <a:t>     </a:t>
            </a:r>
            <a:r>
              <a:rPr sz="2150" i="0">
                <a:latin typeface="Times New Roman" panose="02020603050405020304"/>
                <a:ea typeface="sans-serif"/>
              </a:rPr>
              <a:t>История создания и развития ВС РФ после смены руководства страны начала развиваться значительно стремительнее. Повлияло на это и улучшение состояния экономики, поскольку появления свободных средств позволило начать инвестирования в оборону. В 2001-2005 годах наконец-то было завершено формирование единого центра по подготовке военных кадров.</a:t>
            </a:r>
          </a:p>
          <a:p>
            <a:pPr marL="0" indent="0" algn="just" defTabSz="266700" fontAlgn="base"/>
            <a:r>
              <a:rPr lang="ru-RU" sz="2150" i="0">
                <a:latin typeface="Times New Roman" panose="02020603050405020304"/>
                <a:ea typeface="sans-serif"/>
              </a:rPr>
              <a:t>    </a:t>
            </a:r>
            <a:r>
              <a:rPr sz="2150" i="0">
                <a:latin typeface="Times New Roman" panose="02020603050405020304"/>
                <a:ea typeface="sans-serif"/>
              </a:rPr>
              <a:t>Был запущен механизм перевода армии на контрактную основу с хорошей подготовкой резервистов. Большие средства вкладываются в строительство предприятий оборонного значения для производства современного оружия и техники.</a:t>
            </a:r>
          </a:p>
        </p:txBody>
      </p:sp>
      <p:pic>
        <p:nvPicPr>
          <p:cNvPr id="9" name="Изображение 8" descr="IMG_260"/>
          <p:cNvPicPr>
            <a:picLocks noChangeAspect="1"/>
          </p:cNvPicPr>
          <p:nvPr/>
        </p:nvPicPr>
        <p:blipFill>
          <a:blip r:embed="rId2"/>
          <a:stretch>
            <a:fillRect/>
          </a:stretch>
        </p:blipFill>
        <p:spPr>
          <a:xfrm>
            <a:off x="4881881" y="2973229"/>
            <a:ext cx="4093845" cy="1919288"/>
          </a:xfrm>
          <a:prstGeom prst="rect">
            <a:avLst/>
          </a:prstGeom>
          <a:noFill/>
          <a:ln w="9525">
            <a:noFill/>
          </a:ln>
        </p:spPr>
      </p:pic>
      <p:pic>
        <p:nvPicPr>
          <p:cNvPr id="7" name="Изображение 11" descr="IMG_263"/>
          <p:cNvPicPr>
            <a:picLocks noChangeAspect="1"/>
          </p:cNvPicPr>
          <p:nvPr/>
        </p:nvPicPr>
        <p:blipFill>
          <a:blip r:embed="rId3"/>
          <a:stretch>
            <a:fillRect/>
          </a:stretch>
        </p:blipFill>
        <p:spPr>
          <a:xfrm>
            <a:off x="1187134" y="2644616"/>
            <a:ext cx="3452495" cy="1942148"/>
          </a:xfrm>
          <a:prstGeom prst="rect">
            <a:avLst/>
          </a:prstGeom>
          <a:noFill/>
          <a:ln w="9525">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ое поле 1"/>
          <p:cNvSpPr txBox="1"/>
          <p:nvPr/>
        </p:nvSpPr>
        <p:spPr>
          <a:xfrm>
            <a:off x="0" y="-20479"/>
            <a:ext cx="9144000" cy="4524315"/>
          </a:xfrm>
          <a:prstGeom prst="rect">
            <a:avLst/>
          </a:prstGeom>
        </p:spPr>
        <p:txBody>
          <a:bodyPr wrap="square">
            <a:spAutoFit/>
          </a:bodyPr>
          <a:lstStyle/>
          <a:p>
            <a:pPr marL="0" indent="0" algn="just" defTabSz="266700" fontAlgn="base"/>
            <a:r>
              <a:rPr lang="ru-RU" i="0" dirty="0">
                <a:latin typeface="Times New Roman" panose="02020603050405020304"/>
                <a:ea typeface="sans-serif"/>
              </a:rPr>
              <a:t>    </a:t>
            </a:r>
            <a:r>
              <a:rPr i="0" dirty="0" err="1">
                <a:latin typeface="Times New Roman" panose="02020603050405020304"/>
                <a:ea typeface="sans-serif"/>
              </a:rPr>
              <a:t>Много</a:t>
            </a:r>
            <a:r>
              <a:rPr i="0" dirty="0">
                <a:latin typeface="Times New Roman" panose="02020603050405020304"/>
                <a:ea typeface="sans-serif"/>
              </a:rPr>
              <a:t> </a:t>
            </a:r>
            <a:r>
              <a:rPr i="0" dirty="0" err="1">
                <a:latin typeface="Times New Roman" panose="02020603050405020304"/>
                <a:ea typeface="sans-serif"/>
              </a:rPr>
              <a:t>внимания</a:t>
            </a:r>
            <a:r>
              <a:rPr i="0" dirty="0">
                <a:latin typeface="Times New Roman" panose="02020603050405020304"/>
                <a:ea typeface="sans-serif"/>
              </a:rPr>
              <a:t> </a:t>
            </a:r>
            <a:r>
              <a:rPr i="0" dirty="0" err="1">
                <a:latin typeface="Times New Roman" panose="02020603050405020304"/>
                <a:ea typeface="sans-serif"/>
              </a:rPr>
              <a:t>было</a:t>
            </a:r>
            <a:r>
              <a:rPr i="0" dirty="0">
                <a:latin typeface="Times New Roman" panose="02020603050405020304"/>
                <a:ea typeface="sans-serif"/>
              </a:rPr>
              <a:t> </a:t>
            </a:r>
            <a:r>
              <a:rPr i="0" dirty="0" err="1">
                <a:latin typeface="Times New Roman" panose="02020603050405020304"/>
                <a:ea typeface="sans-serif"/>
              </a:rPr>
              <a:t>уделено</a:t>
            </a:r>
            <a:r>
              <a:rPr i="0" dirty="0">
                <a:latin typeface="Times New Roman" panose="02020603050405020304"/>
                <a:ea typeface="sans-serif"/>
              </a:rPr>
              <a:t> </a:t>
            </a:r>
            <a:r>
              <a:rPr i="0" dirty="0" err="1">
                <a:latin typeface="Times New Roman" panose="02020603050405020304"/>
                <a:ea typeface="sans-serif"/>
              </a:rPr>
              <a:t>координации</a:t>
            </a:r>
            <a:r>
              <a:rPr i="0" dirty="0">
                <a:latin typeface="Times New Roman" panose="02020603050405020304"/>
                <a:ea typeface="sans-serif"/>
              </a:rPr>
              <a:t> </a:t>
            </a:r>
            <a:r>
              <a:rPr i="0" dirty="0" err="1">
                <a:latin typeface="Times New Roman" panose="02020603050405020304"/>
                <a:ea typeface="sans-serif"/>
              </a:rPr>
              <a:t>взаимодействия</a:t>
            </a:r>
            <a:r>
              <a:rPr i="0" dirty="0">
                <a:latin typeface="Times New Roman" panose="02020603050405020304"/>
                <a:ea typeface="sans-serif"/>
              </a:rPr>
              <a:t> </a:t>
            </a:r>
            <a:r>
              <a:rPr i="0" dirty="0" err="1">
                <a:latin typeface="Times New Roman" panose="02020603050405020304"/>
                <a:ea typeface="sans-serif"/>
              </a:rPr>
              <a:t>различных</a:t>
            </a:r>
            <a:r>
              <a:rPr i="0" dirty="0">
                <a:latin typeface="Times New Roman" panose="02020603050405020304"/>
                <a:ea typeface="sans-serif"/>
              </a:rPr>
              <a:t> </a:t>
            </a:r>
            <a:r>
              <a:rPr i="0" dirty="0" err="1">
                <a:latin typeface="Times New Roman" panose="02020603050405020304"/>
                <a:ea typeface="sans-serif"/>
              </a:rPr>
              <a:t>родов</a:t>
            </a:r>
            <a:r>
              <a:rPr i="0" dirty="0">
                <a:latin typeface="Times New Roman" panose="02020603050405020304"/>
                <a:ea typeface="sans-serif"/>
              </a:rPr>
              <a:t> </a:t>
            </a:r>
            <a:r>
              <a:rPr i="0" dirty="0" err="1">
                <a:latin typeface="Times New Roman" panose="02020603050405020304"/>
                <a:ea typeface="sans-serif"/>
              </a:rPr>
              <a:t>войск</a:t>
            </a:r>
            <a:r>
              <a:rPr i="0" dirty="0">
                <a:latin typeface="Times New Roman" panose="02020603050405020304"/>
                <a:ea typeface="sans-serif"/>
              </a:rPr>
              <a:t> </a:t>
            </a:r>
            <a:r>
              <a:rPr i="0" dirty="0" err="1">
                <a:latin typeface="Times New Roman" panose="02020603050405020304"/>
                <a:ea typeface="sans-serif"/>
              </a:rPr>
              <a:t>для</a:t>
            </a:r>
            <a:r>
              <a:rPr i="0" dirty="0">
                <a:latin typeface="Times New Roman" panose="02020603050405020304"/>
                <a:ea typeface="sans-serif"/>
              </a:rPr>
              <a:t> </a:t>
            </a:r>
            <a:r>
              <a:rPr i="0" dirty="0" err="1">
                <a:latin typeface="Times New Roman" panose="02020603050405020304"/>
                <a:ea typeface="sans-serif"/>
              </a:rPr>
              <a:t>их</a:t>
            </a:r>
            <a:r>
              <a:rPr i="0" dirty="0">
                <a:latin typeface="Times New Roman" panose="02020603050405020304"/>
                <a:ea typeface="sans-serif"/>
              </a:rPr>
              <a:t> </a:t>
            </a:r>
            <a:r>
              <a:rPr i="0" dirty="0" err="1">
                <a:latin typeface="Times New Roman" panose="02020603050405020304"/>
                <a:ea typeface="sans-serif"/>
              </a:rPr>
              <a:t>эффективного</a:t>
            </a:r>
            <a:r>
              <a:rPr i="0" dirty="0">
                <a:latin typeface="Times New Roman" panose="02020603050405020304"/>
                <a:ea typeface="sans-serif"/>
              </a:rPr>
              <a:t> </a:t>
            </a:r>
            <a:r>
              <a:rPr i="0" dirty="0" err="1">
                <a:latin typeface="Times New Roman" panose="02020603050405020304"/>
                <a:ea typeface="sans-serif"/>
              </a:rPr>
              <a:t>использования</a:t>
            </a:r>
            <a:r>
              <a:rPr i="0" dirty="0">
                <a:latin typeface="Times New Roman" panose="02020603050405020304"/>
                <a:ea typeface="sans-serif"/>
              </a:rPr>
              <a:t> в </a:t>
            </a:r>
            <a:r>
              <a:rPr i="0" dirty="0" err="1">
                <a:latin typeface="Times New Roman" panose="02020603050405020304"/>
                <a:ea typeface="sans-serif"/>
              </a:rPr>
              <a:t>соответствии</a:t>
            </a:r>
            <a:r>
              <a:rPr i="0" dirty="0">
                <a:latin typeface="Times New Roman" panose="02020603050405020304"/>
                <a:ea typeface="sans-serif"/>
              </a:rPr>
              <a:t> с </a:t>
            </a:r>
            <a:r>
              <a:rPr i="0" dirty="0" err="1">
                <a:latin typeface="Times New Roman" panose="02020603050405020304"/>
                <a:ea typeface="sans-serif"/>
              </a:rPr>
              <a:t>поставленными</a:t>
            </a:r>
            <a:r>
              <a:rPr i="0" dirty="0">
                <a:latin typeface="Times New Roman" panose="02020603050405020304"/>
                <a:ea typeface="sans-serif"/>
              </a:rPr>
              <a:t> </a:t>
            </a:r>
            <a:r>
              <a:rPr i="0" dirty="0" err="1">
                <a:latin typeface="Times New Roman" panose="02020603050405020304"/>
                <a:ea typeface="sans-serif"/>
              </a:rPr>
              <a:t>задачами</a:t>
            </a:r>
            <a:r>
              <a:rPr i="0" dirty="0">
                <a:latin typeface="Times New Roman" panose="02020603050405020304"/>
                <a:ea typeface="sans-serif"/>
              </a:rPr>
              <a:t>. </a:t>
            </a:r>
            <a:r>
              <a:rPr i="0" dirty="0" err="1">
                <a:latin typeface="Times New Roman" panose="02020603050405020304"/>
                <a:ea typeface="sans-serif"/>
              </a:rPr>
              <a:t>Сокращение</a:t>
            </a:r>
            <a:r>
              <a:rPr i="0" dirty="0">
                <a:latin typeface="Times New Roman" panose="02020603050405020304"/>
                <a:ea typeface="sans-serif"/>
              </a:rPr>
              <a:t> </a:t>
            </a:r>
            <a:r>
              <a:rPr i="0" dirty="0" err="1">
                <a:latin typeface="Times New Roman" panose="02020603050405020304"/>
                <a:ea typeface="sans-serif"/>
              </a:rPr>
              <a:t>армии</a:t>
            </a:r>
            <a:r>
              <a:rPr i="0" dirty="0">
                <a:latin typeface="Times New Roman" panose="02020603050405020304"/>
                <a:ea typeface="sans-serif"/>
              </a:rPr>
              <a:t> </a:t>
            </a:r>
            <a:r>
              <a:rPr i="0" dirty="0" err="1">
                <a:latin typeface="Times New Roman" panose="02020603050405020304"/>
                <a:ea typeface="sans-serif"/>
              </a:rPr>
              <a:t>на</a:t>
            </a:r>
            <a:r>
              <a:rPr i="0" dirty="0">
                <a:latin typeface="Times New Roman" panose="02020603050405020304"/>
                <a:ea typeface="sans-serif"/>
              </a:rPr>
              <a:t> 30% </a:t>
            </a:r>
            <a:r>
              <a:rPr i="0" dirty="0" err="1">
                <a:latin typeface="Times New Roman" panose="02020603050405020304"/>
                <a:ea typeface="sans-serif"/>
              </a:rPr>
              <a:t>проводилось</a:t>
            </a:r>
            <a:r>
              <a:rPr i="0" dirty="0">
                <a:latin typeface="Times New Roman" panose="02020603050405020304"/>
                <a:ea typeface="sans-serif"/>
              </a:rPr>
              <a:t> </a:t>
            </a:r>
            <a:r>
              <a:rPr i="0" dirty="0" err="1">
                <a:latin typeface="Times New Roman" panose="02020603050405020304"/>
                <a:ea typeface="sans-serif"/>
              </a:rPr>
              <a:t>за</a:t>
            </a:r>
            <a:r>
              <a:rPr i="0" dirty="0">
                <a:latin typeface="Times New Roman" panose="02020603050405020304"/>
                <a:ea typeface="sans-serif"/>
              </a:rPr>
              <a:t> </a:t>
            </a:r>
            <a:r>
              <a:rPr i="0" dirty="0" err="1">
                <a:latin typeface="Times New Roman" panose="02020603050405020304"/>
                <a:ea typeface="sans-serif"/>
              </a:rPr>
              <a:t>счет</a:t>
            </a:r>
            <a:r>
              <a:rPr i="0" dirty="0">
                <a:latin typeface="Times New Roman" panose="02020603050405020304"/>
                <a:ea typeface="sans-serif"/>
              </a:rPr>
              <a:t> </a:t>
            </a:r>
            <a:r>
              <a:rPr i="0" dirty="0" err="1">
                <a:latin typeface="Times New Roman" panose="02020603050405020304"/>
                <a:ea typeface="sans-serif"/>
              </a:rPr>
              <a:t>уменьшения</a:t>
            </a:r>
            <a:r>
              <a:rPr i="0" dirty="0">
                <a:latin typeface="Times New Roman" panose="02020603050405020304"/>
                <a:ea typeface="sans-serif"/>
              </a:rPr>
              <a:t> </a:t>
            </a:r>
            <a:r>
              <a:rPr i="0" dirty="0" err="1">
                <a:latin typeface="Times New Roman" panose="02020603050405020304"/>
                <a:ea typeface="sans-serif"/>
              </a:rPr>
              <a:t>числа</a:t>
            </a:r>
            <a:r>
              <a:rPr i="0" dirty="0">
                <a:latin typeface="Times New Roman" panose="02020603050405020304"/>
                <a:ea typeface="sans-serif"/>
              </a:rPr>
              <a:t> </a:t>
            </a:r>
            <a:r>
              <a:rPr i="0" dirty="0" err="1">
                <a:latin typeface="Times New Roman" panose="02020603050405020304"/>
                <a:ea typeface="sans-serif"/>
              </a:rPr>
              <a:t>призывников</a:t>
            </a:r>
            <a:r>
              <a:rPr i="0" dirty="0">
                <a:latin typeface="Times New Roman" panose="02020603050405020304"/>
                <a:ea typeface="sans-serif"/>
              </a:rPr>
              <a:t>, а </a:t>
            </a:r>
            <a:r>
              <a:rPr i="0" dirty="0" err="1">
                <a:latin typeface="Times New Roman" panose="02020603050405020304"/>
                <a:ea typeface="sans-serif"/>
              </a:rPr>
              <a:t>также</a:t>
            </a:r>
            <a:r>
              <a:rPr i="0" dirty="0">
                <a:latin typeface="Times New Roman" panose="02020603050405020304"/>
                <a:ea typeface="sans-serif"/>
              </a:rPr>
              <a:t> </a:t>
            </a:r>
            <a:r>
              <a:rPr i="0" dirty="0" err="1">
                <a:latin typeface="Times New Roman" panose="02020603050405020304"/>
                <a:ea typeface="sans-serif"/>
              </a:rPr>
              <a:t>выведения</a:t>
            </a:r>
            <a:r>
              <a:rPr i="0" dirty="0">
                <a:latin typeface="Times New Roman" panose="02020603050405020304"/>
                <a:ea typeface="sans-serif"/>
              </a:rPr>
              <a:t> </a:t>
            </a:r>
            <a:r>
              <a:rPr i="0" dirty="0" err="1">
                <a:latin typeface="Times New Roman" panose="02020603050405020304"/>
                <a:ea typeface="sans-serif"/>
              </a:rPr>
              <a:t>из</a:t>
            </a:r>
            <a:r>
              <a:rPr i="0" dirty="0">
                <a:latin typeface="Times New Roman" panose="02020603050405020304"/>
                <a:ea typeface="sans-serif"/>
              </a:rPr>
              <a:t> </a:t>
            </a:r>
            <a:r>
              <a:rPr i="0" dirty="0" err="1">
                <a:latin typeface="Times New Roman" panose="02020603050405020304"/>
                <a:ea typeface="sans-serif"/>
              </a:rPr>
              <a:t>состава</a:t>
            </a:r>
            <a:r>
              <a:rPr i="0" dirty="0">
                <a:latin typeface="Times New Roman" panose="02020603050405020304"/>
                <a:ea typeface="sans-serif"/>
              </a:rPr>
              <a:t> </a:t>
            </a:r>
            <a:r>
              <a:rPr i="0" dirty="0" err="1">
                <a:latin typeface="Times New Roman" panose="02020603050405020304"/>
                <a:ea typeface="sans-serif"/>
              </a:rPr>
              <a:t>вооруженных</a:t>
            </a:r>
            <a:r>
              <a:rPr i="0" dirty="0">
                <a:latin typeface="Times New Roman" panose="02020603050405020304"/>
                <a:ea typeface="sans-serif"/>
              </a:rPr>
              <a:t> </a:t>
            </a:r>
            <a:r>
              <a:rPr i="0" dirty="0" err="1">
                <a:latin typeface="Times New Roman" panose="02020603050405020304"/>
                <a:ea typeface="sans-serif"/>
              </a:rPr>
              <a:t>сил</a:t>
            </a:r>
            <a:r>
              <a:rPr i="0" dirty="0">
                <a:latin typeface="Times New Roman" panose="02020603050405020304"/>
                <a:ea typeface="sans-serif"/>
              </a:rPr>
              <a:t> </a:t>
            </a:r>
            <a:r>
              <a:rPr i="0" dirty="0" err="1">
                <a:latin typeface="Times New Roman" panose="02020603050405020304"/>
                <a:ea typeface="sans-serif"/>
              </a:rPr>
              <a:t>структурных</a:t>
            </a:r>
            <a:r>
              <a:rPr i="0" dirty="0">
                <a:latin typeface="Times New Roman" panose="02020603050405020304"/>
                <a:ea typeface="sans-serif"/>
              </a:rPr>
              <a:t> </a:t>
            </a:r>
            <a:r>
              <a:rPr i="0" dirty="0" err="1">
                <a:latin typeface="Times New Roman" panose="02020603050405020304"/>
                <a:ea typeface="sans-serif"/>
              </a:rPr>
              <a:t>подразделений</a:t>
            </a:r>
            <a:r>
              <a:rPr i="0" dirty="0">
                <a:latin typeface="Times New Roman" panose="02020603050405020304"/>
                <a:ea typeface="sans-serif"/>
              </a:rPr>
              <a:t>, </a:t>
            </a:r>
            <a:r>
              <a:rPr i="0" dirty="0" err="1">
                <a:latin typeface="Times New Roman" panose="02020603050405020304"/>
                <a:ea typeface="sans-serif"/>
              </a:rPr>
              <a:t>которые</a:t>
            </a:r>
            <a:r>
              <a:rPr i="0" dirty="0">
                <a:latin typeface="Times New Roman" panose="02020603050405020304"/>
                <a:ea typeface="sans-serif"/>
              </a:rPr>
              <a:t> </a:t>
            </a:r>
            <a:r>
              <a:rPr i="0" dirty="0" err="1">
                <a:latin typeface="Times New Roman" panose="02020603050405020304"/>
                <a:ea typeface="sans-serif"/>
              </a:rPr>
              <a:t>выполняют</a:t>
            </a:r>
            <a:r>
              <a:rPr i="0" dirty="0">
                <a:latin typeface="Times New Roman" panose="02020603050405020304"/>
                <a:ea typeface="sans-serif"/>
              </a:rPr>
              <a:t> </a:t>
            </a:r>
            <a:r>
              <a:rPr i="0" dirty="0" err="1">
                <a:latin typeface="Times New Roman" panose="02020603050405020304"/>
                <a:ea typeface="sans-serif"/>
              </a:rPr>
              <a:t>не</a:t>
            </a:r>
            <a:r>
              <a:rPr i="0" dirty="0">
                <a:latin typeface="Times New Roman" panose="02020603050405020304"/>
                <a:ea typeface="sans-serif"/>
              </a:rPr>
              <a:t> </a:t>
            </a:r>
            <a:r>
              <a:rPr i="0" dirty="0" err="1">
                <a:latin typeface="Times New Roman" panose="02020603050405020304"/>
                <a:ea typeface="sans-serif"/>
              </a:rPr>
              <a:t>свойственные</a:t>
            </a:r>
            <a:r>
              <a:rPr i="0" dirty="0">
                <a:latin typeface="Times New Roman" panose="02020603050405020304"/>
                <a:ea typeface="sans-serif"/>
              </a:rPr>
              <a:t> </a:t>
            </a:r>
            <a:r>
              <a:rPr i="0" dirty="0" err="1">
                <a:latin typeface="Times New Roman" panose="02020603050405020304"/>
                <a:ea typeface="sans-serif"/>
              </a:rPr>
              <a:t>для</a:t>
            </a:r>
            <a:r>
              <a:rPr i="0" dirty="0">
                <a:latin typeface="Times New Roman" panose="02020603050405020304"/>
                <a:ea typeface="sans-serif"/>
              </a:rPr>
              <a:t> ВС </a:t>
            </a:r>
            <a:r>
              <a:rPr i="0" dirty="0" err="1">
                <a:latin typeface="Times New Roman" panose="02020603050405020304"/>
                <a:ea typeface="sans-serif"/>
              </a:rPr>
              <a:t>задачи</a:t>
            </a:r>
            <a:r>
              <a:rPr i="0" dirty="0">
                <a:latin typeface="Times New Roman" panose="02020603050405020304"/>
                <a:ea typeface="sans-serif"/>
              </a:rPr>
              <a:t>. </a:t>
            </a:r>
            <a:r>
              <a:rPr i="0" dirty="0" err="1">
                <a:latin typeface="Times New Roman" panose="02020603050405020304"/>
                <a:ea typeface="sans-serif"/>
              </a:rPr>
              <a:t>Это</a:t>
            </a:r>
            <a:r>
              <a:rPr i="0" dirty="0">
                <a:latin typeface="Times New Roman" panose="02020603050405020304"/>
                <a:ea typeface="sans-serif"/>
              </a:rPr>
              <a:t> </a:t>
            </a:r>
            <a:r>
              <a:rPr i="0" dirty="0" err="1">
                <a:latin typeface="Times New Roman" panose="02020603050405020304"/>
                <a:ea typeface="sans-serif"/>
              </a:rPr>
              <a:t>позволило</a:t>
            </a:r>
            <a:r>
              <a:rPr i="0" dirty="0">
                <a:latin typeface="Times New Roman" panose="02020603050405020304"/>
                <a:ea typeface="sans-serif"/>
              </a:rPr>
              <a:t> </a:t>
            </a:r>
            <a:r>
              <a:rPr i="0" dirty="0" err="1">
                <a:latin typeface="Times New Roman" panose="02020603050405020304"/>
                <a:ea typeface="sans-serif"/>
              </a:rPr>
              <a:t>решить</a:t>
            </a:r>
            <a:r>
              <a:rPr i="0" dirty="0">
                <a:latin typeface="Times New Roman" panose="02020603050405020304"/>
                <a:ea typeface="sans-serif"/>
              </a:rPr>
              <a:t> </a:t>
            </a:r>
            <a:r>
              <a:rPr i="0" dirty="0" err="1">
                <a:latin typeface="Times New Roman" panose="02020603050405020304"/>
                <a:ea typeface="sans-serif"/>
              </a:rPr>
              <a:t>вопрос</a:t>
            </a:r>
            <a:r>
              <a:rPr i="0" dirty="0">
                <a:latin typeface="Times New Roman" panose="02020603050405020304"/>
                <a:ea typeface="sans-serif"/>
              </a:rPr>
              <a:t> </a:t>
            </a:r>
            <a:r>
              <a:rPr i="0" dirty="0" err="1">
                <a:latin typeface="Times New Roman" panose="02020603050405020304"/>
                <a:ea typeface="sans-serif"/>
              </a:rPr>
              <a:t>без</a:t>
            </a:r>
            <a:r>
              <a:rPr i="0" dirty="0">
                <a:latin typeface="Times New Roman" panose="02020603050405020304"/>
                <a:ea typeface="sans-serif"/>
              </a:rPr>
              <a:t> </a:t>
            </a:r>
            <a:r>
              <a:rPr i="0" dirty="0" err="1">
                <a:latin typeface="Times New Roman" panose="02020603050405020304"/>
                <a:ea typeface="sans-serif"/>
              </a:rPr>
              <a:t>лишения</a:t>
            </a:r>
            <a:r>
              <a:rPr i="0" dirty="0">
                <a:latin typeface="Times New Roman" panose="02020603050405020304"/>
                <a:ea typeface="sans-serif"/>
              </a:rPr>
              <a:t> </a:t>
            </a:r>
            <a:r>
              <a:rPr i="0" dirty="0" err="1">
                <a:latin typeface="Times New Roman" panose="02020603050405020304"/>
                <a:ea typeface="sans-serif"/>
              </a:rPr>
              <a:t>работы</a:t>
            </a:r>
            <a:r>
              <a:rPr i="0" dirty="0">
                <a:latin typeface="Times New Roman" panose="02020603050405020304"/>
                <a:ea typeface="sans-serif"/>
              </a:rPr>
              <a:t> </a:t>
            </a:r>
            <a:r>
              <a:rPr i="0" dirty="0" err="1">
                <a:latin typeface="Times New Roman" panose="02020603050405020304"/>
                <a:ea typeface="sans-serif"/>
              </a:rPr>
              <a:t>большого</a:t>
            </a:r>
            <a:r>
              <a:rPr i="0" dirty="0">
                <a:latin typeface="Times New Roman" panose="02020603050405020304"/>
                <a:ea typeface="sans-serif"/>
              </a:rPr>
              <a:t> </a:t>
            </a:r>
            <a:r>
              <a:rPr i="0" dirty="0" err="1">
                <a:latin typeface="Times New Roman" panose="02020603050405020304"/>
                <a:ea typeface="sans-serif"/>
              </a:rPr>
              <a:t>количества</a:t>
            </a:r>
            <a:r>
              <a:rPr i="0" dirty="0">
                <a:latin typeface="Times New Roman" panose="02020603050405020304"/>
                <a:ea typeface="sans-serif"/>
              </a:rPr>
              <a:t> </a:t>
            </a:r>
            <a:r>
              <a:rPr i="0" dirty="0" err="1">
                <a:latin typeface="Times New Roman" panose="02020603050405020304"/>
                <a:ea typeface="sans-serif"/>
              </a:rPr>
              <a:t>военнослужащих</a:t>
            </a:r>
            <a:r>
              <a:rPr i="0" dirty="0">
                <a:latin typeface="Times New Roman" panose="02020603050405020304"/>
                <a:ea typeface="sans-serif"/>
              </a:rPr>
              <a:t>, </a:t>
            </a:r>
            <a:r>
              <a:rPr i="0" dirty="0" err="1">
                <a:latin typeface="Times New Roman" panose="02020603050405020304"/>
                <a:ea typeface="sans-serif"/>
              </a:rPr>
              <a:t>что</a:t>
            </a:r>
            <a:r>
              <a:rPr i="0" dirty="0">
                <a:latin typeface="Times New Roman" panose="02020603050405020304"/>
                <a:ea typeface="sans-serif"/>
              </a:rPr>
              <a:t> </a:t>
            </a:r>
            <a:r>
              <a:rPr i="0" dirty="0" err="1">
                <a:latin typeface="Times New Roman" panose="02020603050405020304"/>
                <a:ea typeface="sans-serif"/>
              </a:rPr>
              <a:t>создало</a:t>
            </a:r>
            <a:r>
              <a:rPr i="0" dirty="0">
                <a:latin typeface="Times New Roman" panose="02020603050405020304"/>
                <a:ea typeface="sans-serif"/>
              </a:rPr>
              <a:t> </a:t>
            </a:r>
            <a:r>
              <a:rPr i="0" dirty="0" err="1">
                <a:latin typeface="Times New Roman" panose="02020603050405020304"/>
                <a:ea typeface="sans-serif"/>
              </a:rPr>
              <a:t>бы</a:t>
            </a:r>
            <a:r>
              <a:rPr i="0" dirty="0">
                <a:latin typeface="Times New Roman" panose="02020603050405020304"/>
                <a:ea typeface="sans-serif"/>
              </a:rPr>
              <a:t> </a:t>
            </a:r>
            <a:r>
              <a:rPr i="0" dirty="0" err="1">
                <a:latin typeface="Times New Roman" panose="02020603050405020304"/>
                <a:ea typeface="sans-serif"/>
              </a:rPr>
              <a:t>напряженную</a:t>
            </a:r>
            <a:r>
              <a:rPr i="0" dirty="0">
                <a:latin typeface="Times New Roman" panose="02020603050405020304"/>
                <a:ea typeface="sans-serif"/>
              </a:rPr>
              <a:t> </a:t>
            </a:r>
            <a:r>
              <a:rPr i="0" dirty="0" err="1">
                <a:latin typeface="Times New Roman" panose="02020603050405020304"/>
                <a:ea typeface="sans-serif"/>
              </a:rPr>
              <a:t>обстановку</a:t>
            </a:r>
            <a:r>
              <a:rPr i="0" dirty="0">
                <a:latin typeface="Times New Roman" panose="02020603050405020304"/>
                <a:ea typeface="sans-serif"/>
              </a:rPr>
              <a:t>.</a:t>
            </a:r>
          </a:p>
          <a:p>
            <a:pPr marL="0" indent="0" algn="just" defTabSz="266700" fontAlgn="base"/>
            <a:r>
              <a:rPr lang="ru-RU" i="0" dirty="0">
                <a:latin typeface="Times New Roman" panose="02020603050405020304"/>
                <a:ea typeface="sans-serif"/>
              </a:rPr>
              <a:t>     </a:t>
            </a:r>
            <a:r>
              <a:rPr i="0" dirty="0" err="1">
                <a:latin typeface="Times New Roman" panose="02020603050405020304"/>
                <a:ea typeface="sans-serif"/>
              </a:rPr>
              <a:t>Параллельно</a:t>
            </a:r>
            <a:r>
              <a:rPr i="0" dirty="0">
                <a:latin typeface="Times New Roman" panose="02020603050405020304"/>
                <a:ea typeface="sans-serif"/>
              </a:rPr>
              <a:t> </a:t>
            </a:r>
            <a:r>
              <a:rPr i="0" dirty="0" err="1">
                <a:latin typeface="Times New Roman" panose="02020603050405020304"/>
                <a:ea typeface="sans-serif"/>
              </a:rPr>
              <a:t>проводится</a:t>
            </a:r>
            <a:r>
              <a:rPr i="0" dirty="0">
                <a:latin typeface="Times New Roman" panose="02020603050405020304"/>
                <a:ea typeface="sans-serif"/>
              </a:rPr>
              <a:t> </a:t>
            </a:r>
            <a:r>
              <a:rPr i="0" dirty="0" err="1">
                <a:latin typeface="Times New Roman" panose="02020603050405020304"/>
                <a:ea typeface="sans-serif"/>
              </a:rPr>
              <a:t>ряд</a:t>
            </a:r>
            <a:r>
              <a:rPr i="0" dirty="0">
                <a:latin typeface="Times New Roman" panose="02020603050405020304"/>
                <a:ea typeface="sans-serif"/>
              </a:rPr>
              <a:t> </a:t>
            </a:r>
            <a:r>
              <a:rPr i="0" dirty="0" err="1">
                <a:latin typeface="Times New Roman" panose="02020603050405020304"/>
                <a:ea typeface="sans-serif"/>
              </a:rPr>
              <a:t>реформ</a:t>
            </a:r>
            <a:r>
              <a:rPr i="0" dirty="0">
                <a:latin typeface="Times New Roman" panose="02020603050405020304"/>
                <a:ea typeface="sans-serif"/>
              </a:rPr>
              <a:t> </a:t>
            </a:r>
            <a:r>
              <a:rPr i="0" dirty="0" err="1">
                <a:latin typeface="Times New Roman" panose="02020603050405020304"/>
                <a:ea typeface="sans-serif"/>
              </a:rPr>
              <a:t>для</a:t>
            </a:r>
            <a:r>
              <a:rPr i="0" dirty="0">
                <a:latin typeface="Times New Roman" panose="02020603050405020304"/>
                <a:ea typeface="sans-serif"/>
              </a:rPr>
              <a:t> </a:t>
            </a:r>
            <a:r>
              <a:rPr i="0" dirty="0" err="1">
                <a:latin typeface="Times New Roman" panose="02020603050405020304"/>
                <a:ea typeface="sans-serif"/>
              </a:rPr>
              <a:t>социальной</a:t>
            </a:r>
            <a:r>
              <a:rPr i="0" dirty="0">
                <a:latin typeface="Times New Roman" panose="02020603050405020304"/>
                <a:ea typeface="sans-serif"/>
              </a:rPr>
              <a:t> </a:t>
            </a:r>
            <a:r>
              <a:rPr i="0" dirty="0" err="1">
                <a:latin typeface="Times New Roman" panose="02020603050405020304"/>
                <a:ea typeface="sans-serif"/>
              </a:rPr>
              <a:t>защиты</a:t>
            </a:r>
            <a:r>
              <a:rPr i="0" dirty="0">
                <a:latin typeface="Times New Roman" panose="02020603050405020304"/>
                <a:ea typeface="sans-serif"/>
              </a:rPr>
              <a:t> </a:t>
            </a:r>
            <a:r>
              <a:rPr i="0" dirty="0" err="1">
                <a:latin typeface="Times New Roman" panose="02020603050405020304"/>
                <a:ea typeface="sans-serif"/>
              </a:rPr>
              <a:t>военнослужащих</a:t>
            </a:r>
            <a:r>
              <a:rPr i="0" dirty="0">
                <a:latin typeface="Times New Roman" panose="02020603050405020304"/>
                <a:ea typeface="sans-serif"/>
              </a:rPr>
              <a:t> и </a:t>
            </a:r>
            <a:r>
              <a:rPr i="0" dirty="0" err="1">
                <a:latin typeface="Times New Roman" panose="02020603050405020304"/>
                <a:ea typeface="sans-serif"/>
              </a:rPr>
              <a:t>их</a:t>
            </a:r>
            <a:r>
              <a:rPr i="0" dirty="0">
                <a:latin typeface="Times New Roman" panose="02020603050405020304"/>
                <a:ea typeface="sans-serif"/>
              </a:rPr>
              <a:t> </a:t>
            </a:r>
            <a:r>
              <a:rPr i="0" dirty="0" err="1">
                <a:latin typeface="Times New Roman" panose="02020603050405020304"/>
                <a:ea typeface="sans-serif"/>
              </a:rPr>
              <a:t>семей</a:t>
            </a:r>
            <a:r>
              <a:rPr i="0" dirty="0">
                <a:latin typeface="Times New Roman" panose="02020603050405020304"/>
                <a:ea typeface="sans-serif"/>
              </a:rPr>
              <a:t>. </a:t>
            </a:r>
            <a:r>
              <a:rPr i="0" dirty="0" err="1">
                <a:latin typeface="Times New Roman" panose="02020603050405020304"/>
                <a:ea typeface="sans-serif"/>
              </a:rPr>
              <a:t>История</a:t>
            </a:r>
            <a:r>
              <a:rPr i="0" dirty="0">
                <a:latin typeface="Times New Roman" panose="02020603050405020304"/>
                <a:ea typeface="sans-serif"/>
              </a:rPr>
              <a:t> </a:t>
            </a:r>
            <a:r>
              <a:rPr i="0" dirty="0" err="1">
                <a:latin typeface="Times New Roman" panose="02020603050405020304"/>
                <a:ea typeface="sans-serif"/>
              </a:rPr>
              <a:t>создания</a:t>
            </a:r>
            <a:r>
              <a:rPr i="0" dirty="0">
                <a:latin typeface="Times New Roman" panose="02020603050405020304"/>
                <a:ea typeface="sans-serif"/>
              </a:rPr>
              <a:t> ВС РФ </a:t>
            </a:r>
            <a:r>
              <a:rPr i="0" dirty="0" err="1">
                <a:latin typeface="Times New Roman" panose="02020603050405020304"/>
                <a:ea typeface="sans-serif"/>
              </a:rPr>
              <a:t>на</a:t>
            </a:r>
            <a:r>
              <a:rPr i="0" dirty="0">
                <a:latin typeface="Times New Roman" panose="02020603050405020304"/>
                <a:ea typeface="sans-serif"/>
              </a:rPr>
              <a:t> </a:t>
            </a:r>
            <a:r>
              <a:rPr i="0" dirty="0" err="1">
                <a:latin typeface="Times New Roman" panose="02020603050405020304"/>
                <a:ea typeface="sans-serif"/>
              </a:rPr>
              <a:t>видео</a:t>
            </a:r>
            <a:r>
              <a:rPr i="0" dirty="0">
                <a:latin typeface="Times New Roman" panose="02020603050405020304"/>
                <a:ea typeface="sans-serif"/>
              </a:rPr>
              <a:t> </a:t>
            </a:r>
            <a:r>
              <a:rPr i="0" dirty="0" err="1">
                <a:latin typeface="Times New Roman" panose="02020603050405020304"/>
                <a:ea typeface="sans-serif"/>
              </a:rPr>
              <a:t>позволяет</a:t>
            </a:r>
            <a:r>
              <a:rPr i="0" dirty="0">
                <a:latin typeface="Times New Roman" panose="02020603050405020304"/>
                <a:ea typeface="sans-serif"/>
              </a:rPr>
              <a:t> </a:t>
            </a:r>
            <a:r>
              <a:rPr i="0" dirty="0" err="1">
                <a:latin typeface="Times New Roman" panose="02020603050405020304"/>
                <a:ea typeface="sans-serif"/>
              </a:rPr>
              <a:t>поднять</a:t>
            </a:r>
            <a:r>
              <a:rPr i="0" dirty="0">
                <a:latin typeface="Times New Roman" panose="02020603050405020304"/>
                <a:ea typeface="sans-serif"/>
              </a:rPr>
              <a:t> </a:t>
            </a:r>
            <a:r>
              <a:rPr i="0" dirty="0" err="1">
                <a:latin typeface="Times New Roman" panose="02020603050405020304"/>
                <a:ea typeface="sans-serif"/>
              </a:rPr>
              <a:t>патриотическое</a:t>
            </a:r>
            <a:r>
              <a:rPr i="0" dirty="0">
                <a:latin typeface="Times New Roman" panose="02020603050405020304"/>
                <a:ea typeface="sans-serif"/>
              </a:rPr>
              <a:t> </a:t>
            </a:r>
            <a:r>
              <a:rPr i="0" dirty="0" err="1">
                <a:latin typeface="Times New Roman" panose="02020603050405020304"/>
                <a:ea typeface="sans-serif"/>
              </a:rPr>
              <a:t>сознание</a:t>
            </a:r>
            <a:r>
              <a:rPr i="0" dirty="0">
                <a:latin typeface="Times New Roman" panose="02020603050405020304"/>
                <a:ea typeface="sans-serif"/>
              </a:rPr>
              <a:t> </a:t>
            </a:r>
            <a:r>
              <a:rPr i="0" dirty="0" err="1">
                <a:latin typeface="Times New Roman" panose="02020603050405020304"/>
                <a:ea typeface="sans-serif"/>
              </a:rPr>
              <a:t>молодежи</a:t>
            </a:r>
            <a:r>
              <a:rPr i="0" dirty="0">
                <a:latin typeface="Times New Roman" panose="02020603050405020304"/>
                <a:ea typeface="sans-serif"/>
              </a:rPr>
              <a:t>, </a:t>
            </a:r>
            <a:r>
              <a:rPr i="0" dirty="0" err="1">
                <a:latin typeface="Times New Roman" panose="02020603050405020304"/>
                <a:ea typeface="sans-serif"/>
              </a:rPr>
              <a:t>чтобы</a:t>
            </a:r>
            <a:r>
              <a:rPr i="0" dirty="0">
                <a:latin typeface="Times New Roman" panose="02020603050405020304"/>
                <a:ea typeface="sans-serif"/>
              </a:rPr>
              <a:t> </a:t>
            </a:r>
            <a:r>
              <a:rPr i="0" dirty="0" err="1">
                <a:latin typeface="Times New Roman" panose="02020603050405020304"/>
                <a:ea typeface="sans-serif"/>
              </a:rPr>
              <a:t>привлечь</a:t>
            </a:r>
            <a:r>
              <a:rPr i="0" dirty="0">
                <a:latin typeface="Times New Roman" panose="02020603050405020304"/>
                <a:ea typeface="sans-serif"/>
              </a:rPr>
              <a:t> </a:t>
            </a:r>
            <a:r>
              <a:rPr i="0" dirty="0" err="1">
                <a:latin typeface="Times New Roman" panose="02020603050405020304"/>
                <a:ea typeface="sans-serif"/>
              </a:rPr>
              <a:t>квалифицированные</a:t>
            </a:r>
            <a:r>
              <a:rPr i="0" dirty="0">
                <a:latin typeface="Times New Roman" panose="02020603050405020304"/>
                <a:ea typeface="sans-serif"/>
              </a:rPr>
              <a:t> </a:t>
            </a:r>
            <a:r>
              <a:rPr i="0" dirty="0" err="1">
                <a:latin typeface="Times New Roman" panose="02020603050405020304"/>
                <a:ea typeface="sans-serif"/>
              </a:rPr>
              <a:t>кадры</a:t>
            </a:r>
            <a:r>
              <a:rPr i="0" dirty="0">
                <a:latin typeface="Times New Roman" panose="02020603050405020304"/>
                <a:ea typeface="sans-serif"/>
              </a:rPr>
              <a:t> в </a:t>
            </a:r>
            <a:r>
              <a:rPr i="0" dirty="0" err="1">
                <a:latin typeface="Times New Roman" panose="02020603050405020304"/>
                <a:ea typeface="sans-serif"/>
              </a:rPr>
              <a:t>армию</a:t>
            </a:r>
            <a:r>
              <a:rPr i="0" dirty="0">
                <a:latin typeface="Times New Roman" panose="02020603050405020304"/>
                <a:ea typeface="sans-serif"/>
              </a:rPr>
              <a:t>. </a:t>
            </a:r>
            <a:r>
              <a:rPr i="0" dirty="0" err="1">
                <a:latin typeface="Times New Roman" panose="02020603050405020304"/>
                <a:ea typeface="sans-serif"/>
              </a:rPr>
              <a:t>Мотивационные</a:t>
            </a:r>
            <a:r>
              <a:rPr i="0" dirty="0">
                <a:latin typeface="Times New Roman" panose="02020603050405020304"/>
                <a:ea typeface="sans-serif"/>
              </a:rPr>
              <a:t> </a:t>
            </a:r>
            <a:r>
              <a:rPr i="0" dirty="0" err="1">
                <a:latin typeface="Times New Roman" panose="02020603050405020304"/>
                <a:ea typeface="sans-serif"/>
              </a:rPr>
              <a:t>ролики</a:t>
            </a:r>
            <a:r>
              <a:rPr i="0" dirty="0">
                <a:latin typeface="Times New Roman" panose="02020603050405020304"/>
                <a:ea typeface="sans-serif"/>
              </a:rPr>
              <a:t> </a:t>
            </a:r>
            <a:r>
              <a:rPr i="0" dirty="0" err="1">
                <a:latin typeface="Times New Roman" panose="02020603050405020304"/>
                <a:ea typeface="sans-serif"/>
              </a:rPr>
              <a:t>создаются</a:t>
            </a:r>
            <a:r>
              <a:rPr i="0" dirty="0">
                <a:latin typeface="Times New Roman" panose="02020603050405020304"/>
                <a:ea typeface="sans-serif"/>
              </a:rPr>
              <a:t> </a:t>
            </a:r>
            <a:r>
              <a:rPr i="0" dirty="0" err="1">
                <a:latin typeface="Times New Roman" panose="02020603050405020304"/>
                <a:ea typeface="sans-serif"/>
              </a:rPr>
              <a:t>профессиональными</a:t>
            </a:r>
            <a:r>
              <a:rPr i="0" dirty="0">
                <a:latin typeface="Times New Roman" panose="02020603050405020304"/>
                <a:ea typeface="sans-serif"/>
              </a:rPr>
              <a:t> </a:t>
            </a:r>
            <a:r>
              <a:rPr i="0" dirty="0" err="1">
                <a:latin typeface="Times New Roman" panose="02020603050405020304"/>
                <a:ea typeface="sans-serif"/>
              </a:rPr>
              <a:t>режиссерами</a:t>
            </a:r>
            <a:r>
              <a:rPr i="0" dirty="0">
                <a:latin typeface="Times New Roman" panose="02020603050405020304"/>
                <a:ea typeface="sans-serif"/>
              </a:rPr>
              <a:t> и </a:t>
            </a:r>
            <a:r>
              <a:rPr i="0" dirty="0" err="1">
                <a:latin typeface="Times New Roman" panose="02020603050405020304"/>
                <a:ea typeface="sans-serif"/>
              </a:rPr>
              <a:t>действительно</a:t>
            </a:r>
            <a:r>
              <a:rPr i="0" dirty="0">
                <a:latin typeface="Times New Roman" panose="02020603050405020304"/>
                <a:ea typeface="sans-serif"/>
              </a:rPr>
              <a:t> </a:t>
            </a:r>
            <a:r>
              <a:rPr i="0" dirty="0" err="1">
                <a:latin typeface="Times New Roman" panose="02020603050405020304"/>
                <a:ea typeface="sans-serif"/>
              </a:rPr>
              <a:t>заставляют</a:t>
            </a:r>
            <a:r>
              <a:rPr i="0" dirty="0">
                <a:latin typeface="Times New Roman" panose="02020603050405020304"/>
                <a:ea typeface="sans-serif"/>
              </a:rPr>
              <a:t> </a:t>
            </a:r>
            <a:r>
              <a:rPr i="0" dirty="0" err="1">
                <a:latin typeface="Times New Roman" panose="02020603050405020304"/>
                <a:ea typeface="sans-serif"/>
              </a:rPr>
              <a:t>гордиться</a:t>
            </a:r>
            <a:r>
              <a:rPr i="0" dirty="0">
                <a:latin typeface="Times New Roman" panose="02020603050405020304"/>
                <a:ea typeface="sans-serif"/>
              </a:rPr>
              <a:t> </a:t>
            </a:r>
            <a:r>
              <a:rPr i="0" dirty="0" err="1">
                <a:latin typeface="Times New Roman" panose="02020603050405020304"/>
                <a:ea typeface="sans-serif"/>
              </a:rPr>
              <a:t>своими</a:t>
            </a:r>
            <a:r>
              <a:rPr i="0" dirty="0">
                <a:latin typeface="Times New Roman" panose="02020603050405020304"/>
                <a:ea typeface="sans-serif"/>
              </a:rPr>
              <a:t> </a:t>
            </a:r>
            <a:r>
              <a:rPr i="0" dirty="0" err="1">
                <a:latin typeface="Times New Roman" panose="02020603050405020304"/>
                <a:ea typeface="sans-serif"/>
              </a:rPr>
              <a:t>войсками</a:t>
            </a:r>
            <a:r>
              <a:rPr i="0" dirty="0">
                <a:latin typeface="Times New Roman" panose="02020603050405020304"/>
                <a:ea typeface="sans-serif"/>
              </a:rPr>
              <a:t>. </a:t>
            </a:r>
            <a:r>
              <a:rPr i="0" dirty="0" err="1">
                <a:latin typeface="Times New Roman" panose="02020603050405020304"/>
                <a:ea typeface="sans-serif"/>
              </a:rPr>
              <a:t>Служба</a:t>
            </a:r>
            <a:r>
              <a:rPr i="0" dirty="0">
                <a:latin typeface="Times New Roman" panose="02020603050405020304"/>
                <a:ea typeface="sans-serif"/>
              </a:rPr>
              <a:t> </a:t>
            </a:r>
            <a:r>
              <a:rPr i="0" dirty="0" err="1">
                <a:latin typeface="Times New Roman" panose="02020603050405020304"/>
                <a:ea typeface="sans-serif"/>
              </a:rPr>
              <a:t>становится</a:t>
            </a:r>
            <a:r>
              <a:rPr i="0" dirty="0">
                <a:latin typeface="Times New Roman" panose="02020603050405020304"/>
                <a:ea typeface="sans-serif"/>
              </a:rPr>
              <a:t> </a:t>
            </a:r>
            <a:r>
              <a:rPr i="0" dirty="0" err="1">
                <a:latin typeface="Times New Roman" panose="02020603050405020304"/>
                <a:ea typeface="sans-serif"/>
              </a:rPr>
              <a:t>престижной</a:t>
            </a:r>
            <a:r>
              <a:rPr i="0" dirty="0">
                <a:latin typeface="Times New Roman" panose="02020603050405020304"/>
                <a:ea typeface="sans-serif"/>
              </a:rPr>
              <a:t> и </a:t>
            </a:r>
            <a:r>
              <a:rPr i="0" dirty="0" err="1">
                <a:latin typeface="Times New Roman" panose="02020603050405020304"/>
                <a:ea typeface="sans-serif"/>
              </a:rPr>
              <a:t>высокооплачиваемой</a:t>
            </a:r>
            <a:r>
              <a:rPr i="0" dirty="0">
                <a:latin typeface="Times New Roman" panose="02020603050405020304"/>
                <a:ea typeface="sans-serif"/>
              </a:rPr>
              <a:t> </a:t>
            </a:r>
            <a:r>
              <a:rPr i="0" dirty="0" err="1">
                <a:latin typeface="Times New Roman" panose="02020603050405020304"/>
                <a:ea typeface="sans-serif"/>
              </a:rPr>
              <a:t>профессией</a:t>
            </a:r>
            <a:r>
              <a:rPr i="0" dirty="0">
                <a:latin typeface="Times New Roman" panose="02020603050405020304"/>
                <a:ea typeface="sans-serif"/>
              </a:rPr>
              <a:t>.</a:t>
            </a:r>
          </a:p>
          <a:p>
            <a:pPr marL="0" indent="0" algn="just" defTabSz="266700" fontAlgn="base"/>
            <a:r>
              <a:rPr lang="ru-RU" i="0" dirty="0">
                <a:latin typeface="Times New Roman" panose="02020603050405020304"/>
                <a:ea typeface="sans-serif"/>
              </a:rPr>
              <a:t>      Также были заложены основы для создания ракетно-космических войск и войск воздушной обороны. Финансирования по-прежнему не хватало на эффективное продвижение всех реформ, но ситуация складывалась куда лучше, чем в 90-е годы. А Верховный Главнокомандующий постоянно следил за ситуацией, а не ограничивался чтением отчетов, так что дело действительно продвигалось в верном направлении.</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ое поле 1"/>
          <p:cNvSpPr txBox="1"/>
          <p:nvPr/>
        </p:nvSpPr>
        <p:spPr>
          <a:xfrm>
            <a:off x="1" y="0"/>
            <a:ext cx="9139555" cy="5186035"/>
          </a:xfrm>
          <a:prstGeom prst="rect">
            <a:avLst/>
          </a:prstGeom>
        </p:spPr>
        <p:txBody>
          <a:bodyPr wrap="square">
            <a:spAutoFit/>
          </a:bodyPr>
          <a:lstStyle/>
          <a:p>
            <a:pPr marL="0" indent="0" algn="ctr" defTabSz="266700" fontAlgn="base"/>
            <a:r>
              <a:rPr sz="2150" b="1" i="0" dirty="0" err="1">
                <a:solidFill>
                  <a:srgbClr val="FF0000"/>
                </a:solidFill>
                <a:latin typeface="Times New Roman" panose="02020603050405020304"/>
                <a:ea typeface="sans-serif"/>
              </a:rPr>
              <a:t>История</a:t>
            </a:r>
            <a:r>
              <a:rPr sz="2150" b="1" i="0" dirty="0">
                <a:solidFill>
                  <a:srgbClr val="FF0000"/>
                </a:solidFill>
                <a:latin typeface="Times New Roman" panose="02020603050405020304"/>
                <a:ea typeface="sans-serif"/>
              </a:rPr>
              <a:t> </a:t>
            </a:r>
            <a:r>
              <a:rPr sz="2150" b="1" i="0" dirty="0" err="1">
                <a:solidFill>
                  <a:srgbClr val="FF0000"/>
                </a:solidFill>
                <a:latin typeface="Times New Roman" panose="02020603050405020304"/>
                <a:ea typeface="sans-serif"/>
              </a:rPr>
              <a:t>создания</a:t>
            </a:r>
            <a:r>
              <a:rPr sz="2150" b="1" i="0" dirty="0">
                <a:solidFill>
                  <a:srgbClr val="FF0000"/>
                </a:solidFill>
                <a:latin typeface="Times New Roman" panose="02020603050405020304"/>
                <a:ea typeface="sans-serif"/>
              </a:rPr>
              <a:t> ВС РФ </a:t>
            </a:r>
            <a:r>
              <a:rPr sz="2150" b="1" i="0" dirty="0" err="1">
                <a:solidFill>
                  <a:srgbClr val="FF0000"/>
                </a:solidFill>
                <a:latin typeface="Times New Roman" panose="02020603050405020304"/>
                <a:ea typeface="sans-serif"/>
              </a:rPr>
              <a:t>поэтапно</a:t>
            </a:r>
            <a:r>
              <a:rPr sz="2150" b="1" i="0" dirty="0">
                <a:solidFill>
                  <a:srgbClr val="FF0000"/>
                </a:solidFill>
                <a:latin typeface="Times New Roman" panose="02020603050405020304"/>
                <a:ea typeface="sans-serif"/>
              </a:rPr>
              <a:t> с 2005 </a:t>
            </a:r>
            <a:r>
              <a:rPr sz="2150" b="1" i="0" dirty="0" err="1">
                <a:solidFill>
                  <a:srgbClr val="FF0000"/>
                </a:solidFill>
                <a:latin typeface="Times New Roman" panose="02020603050405020304"/>
                <a:ea typeface="sans-serif"/>
              </a:rPr>
              <a:t>года</a:t>
            </a:r>
            <a:r>
              <a:rPr sz="2150" b="1" i="0" dirty="0">
                <a:solidFill>
                  <a:srgbClr val="FF0000"/>
                </a:solidFill>
                <a:latin typeface="Times New Roman" panose="02020603050405020304"/>
                <a:ea typeface="sans-serif"/>
              </a:rPr>
              <a:t>:</a:t>
            </a:r>
          </a:p>
          <a:p>
            <a:pPr marL="0" indent="0" algn="just" defTabSz="266700" fontAlgn="base"/>
            <a:r>
              <a:rPr lang="ru-RU" sz="2150" i="0" dirty="0">
                <a:latin typeface="Times New Roman" panose="02020603050405020304"/>
                <a:ea typeface="sans-serif"/>
              </a:rPr>
              <a:t>   </a:t>
            </a:r>
            <a:r>
              <a:rPr sz="2150" i="0" dirty="0">
                <a:latin typeface="Times New Roman" panose="02020603050405020304"/>
                <a:ea typeface="sans-serif"/>
              </a:rPr>
              <a:t>1.   </a:t>
            </a:r>
            <a:r>
              <a:rPr i="0" dirty="0">
                <a:latin typeface="Times New Roman" panose="02020603050405020304"/>
                <a:ea typeface="sans-serif"/>
              </a:rPr>
              <a:t> В 2006 </a:t>
            </a:r>
            <a:r>
              <a:rPr i="0" dirty="0" err="1">
                <a:latin typeface="Times New Roman" panose="02020603050405020304"/>
                <a:ea typeface="sans-serif"/>
              </a:rPr>
              <a:t>году</a:t>
            </a:r>
            <a:r>
              <a:rPr i="0" dirty="0">
                <a:latin typeface="Times New Roman" panose="02020603050405020304"/>
                <a:ea typeface="sans-serif"/>
              </a:rPr>
              <a:t> </a:t>
            </a:r>
            <a:r>
              <a:rPr i="0" dirty="0" err="1">
                <a:latin typeface="Times New Roman" panose="02020603050405020304"/>
                <a:ea typeface="sans-serif"/>
              </a:rPr>
              <a:t>был</a:t>
            </a:r>
            <a:r>
              <a:rPr i="0" dirty="0">
                <a:latin typeface="Times New Roman" panose="02020603050405020304"/>
                <a:ea typeface="sans-serif"/>
              </a:rPr>
              <a:t> </a:t>
            </a:r>
            <a:r>
              <a:rPr i="0" dirty="0" err="1">
                <a:latin typeface="Times New Roman" panose="02020603050405020304"/>
                <a:ea typeface="sans-serif"/>
              </a:rPr>
              <a:t>принят</a:t>
            </a:r>
            <a:r>
              <a:rPr i="0" dirty="0">
                <a:latin typeface="Times New Roman" panose="02020603050405020304"/>
                <a:ea typeface="sans-serif"/>
              </a:rPr>
              <a:t> </a:t>
            </a:r>
            <a:r>
              <a:rPr i="0" dirty="0" err="1">
                <a:latin typeface="Times New Roman" panose="02020603050405020304"/>
                <a:ea typeface="sans-serif"/>
              </a:rPr>
              <a:t>десятилетний</a:t>
            </a:r>
            <a:r>
              <a:rPr i="0" dirty="0">
                <a:latin typeface="Times New Roman" panose="02020603050405020304"/>
                <a:ea typeface="sans-serif"/>
              </a:rPr>
              <a:t> </a:t>
            </a:r>
            <a:r>
              <a:rPr i="0" dirty="0" err="1">
                <a:latin typeface="Times New Roman" panose="02020603050405020304"/>
                <a:ea typeface="sans-serif"/>
              </a:rPr>
              <a:t>план</a:t>
            </a:r>
            <a:r>
              <a:rPr i="0" dirty="0">
                <a:latin typeface="Times New Roman" panose="02020603050405020304"/>
                <a:ea typeface="sans-serif"/>
              </a:rPr>
              <a:t> </a:t>
            </a:r>
            <a:r>
              <a:rPr i="0" dirty="0" err="1">
                <a:latin typeface="Times New Roman" panose="02020603050405020304"/>
                <a:ea typeface="sans-serif"/>
              </a:rPr>
              <a:t>развития</a:t>
            </a:r>
            <a:r>
              <a:rPr i="0" dirty="0">
                <a:latin typeface="Times New Roman" panose="02020603050405020304"/>
                <a:ea typeface="sans-serif"/>
              </a:rPr>
              <a:t> </a:t>
            </a:r>
            <a:r>
              <a:rPr i="0" dirty="0" err="1">
                <a:latin typeface="Times New Roman" panose="02020603050405020304"/>
                <a:ea typeface="sans-serif"/>
              </a:rPr>
              <a:t>вооруженных</a:t>
            </a:r>
            <a:r>
              <a:rPr i="0" dirty="0">
                <a:latin typeface="Times New Roman" panose="02020603050405020304"/>
                <a:ea typeface="sans-serif"/>
              </a:rPr>
              <a:t> </a:t>
            </a:r>
            <a:r>
              <a:rPr i="0" dirty="0" err="1">
                <a:latin typeface="Times New Roman" panose="02020603050405020304"/>
                <a:ea typeface="sans-serif"/>
              </a:rPr>
              <a:t>сил</a:t>
            </a:r>
            <a:r>
              <a:rPr i="0" dirty="0">
                <a:latin typeface="Times New Roman" panose="02020603050405020304"/>
                <a:ea typeface="sans-serif"/>
              </a:rPr>
              <a:t>. </a:t>
            </a:r>
            <a:r>
              <a:rPr i="0" dirty="0" err="1">
                <a:latin typeface="Times New Roman" panose="02020603050405020304"/>
                <a:ea typeface="sans-serif"/>
              </a:rPr>
              <a:t>Основным</a:t>
            </a:r>
            <a:r>
              <a:rPr i="0" dirty="0">
                <a:latin typeface="Times New Roman" panose="02020603050405020304"/>
                <a:ea typeface="sans-serif"/>
              </a:rPr>
              <a:t> </a:t>
            </a:r>
            <a:r>
              <a:rPr i="0" dirty="0" err="1">
                <a:latin typeface="Times New Roman" panose="02020603050405020304"/>
                <a:ea typeface="sans-serif"/>
              </a:rPr>
              <a:t>направлением</a:t>
            </a:r>
            <a:r>
              <a:rPr i="0" dirty="0">
                <a:latin typeface="Times New Roman" panose="02020603050405020304"/>
                <a:ea typeface="sans-serif"/>
              </a:rPr>
              <a:t> </a:t>
            </a:r>
            <a:r>
              <a:rPr i="0" dirty="0" err="1">
                <a:latin typeface="Times New Roman" panose="02020603050405020304"/>
                <a:ea typeface="sans-serif"/>
              </a:rPr>
              <a:t>обозначено</a:t>
            </a:r>
            <a:r>
              <a:rPr i="0" dirty="0">
                <a:latin typeface="Times New Roman" panose="02020603050405020304"/>
                <a:ea typeface="sans-serif"/>
              </a:rPr>
              <a:t> </a:t>
            </a:r>
            <a:r>
              <a:rPr i="0" dirty="0" err="1">
                <a:latin typeface="Times New Roman" panose="02020603050405020304"/>
                <a:ea typeface="sans-serif"/>
              </a:rPr>
              <a:t>перевооружение</a:t>
            </a:r>
            <a:r>
              <a:rPr i="0" dirty="0">
                <a:latin typeface="Times New Roman" panose="02020603050405020304"/>
                <a:ea typeface="sans-serif"/>
              </a:rPr>
              <a:t> </a:t>
            </a:r>
            <a:r>
              <a:rPr i="0" dirty="0" err="1">
                <a:latin typeface="Times New Roman" panose="02020603050405020304"/>
                <a:ea typeface="sans-serif"/>
              </a:rPr>
              <a:t>всех</a:t>
            </a:r>
            <a:r>
              <a:rPr i="0" dirty="0">
                <a:latin typeface="Times New Roman" panose="02020603050405020304"/>
                <a:ea typeface="sans-serif"/>
              </a:rPr>
              <a:t> </a:t>
            </a:r>
            <a:r>
              <a:rPr i="0" dirty="0" err="1">
                <a:latin typeface="Times New Roman" panose="02020603050405020304"/>
                <a:ea typeface="sans-serif"/>
              </a:rPr>
              <a:t>родов</a:t>
            </a:r>
            <a:r>
              <a:rPr i="0" dirty="0">
                <a:latin typeface="Times New Roman" panose="02020603050405020304"/>
                <a:ea typeface="sans-serif"/>
              </a:rPr>
              <a:t> </a:t>
            </a:r>
            <a:r>
              <a:rPr i="0" dirty="0" err="1">
                <a:latin typeface="Times New Roman" panose="02020603050405020304"/>
                <a:ea typeface="sans-serif"/>
              </a:rPr>
              <a:t>войск</a:t>
            </a:r>
            <a:r>
              <a:rPr i="0" dirty="0">
                <a:latin typeface="Times New Roman" panose="02020603050405020304"/>
                <a:ea typeface="sans-serif"/>
              </a:rPr>
              <a:t> </a:t>
            </a:r>
            <a:r>
              <a:rPr i="0" dirty="0" err="1">
                <a:latin typeface="Times New Roman" panose="02020603050405020304"/>
                <a:ea typeface="sans-serif"/>
              </a:rPr>
              <a:t>на</a:t>
            </a:r>
            <a:r>
              <a:rPr i="0" dirty="0">
                <a:latin typeface="Times New Roman" panose="02020603050405020304"/>
                <a:ea typeface="sans-serif"/>
              </a:rPr>
              <a:t> </a:t>
            </a:r>
            <a:r>
              <a:rPr i="0" dirty="0" err="1">
                <a:latin typeface="Times New Roman" panose="02020603050405020304"/>
                <a:ea typeface="sans-serif"/>
              </a:rPr>
              <a:t>новейшие</a:t>
            </a:r>
            <a:r>
              <a:rPr i="0" dirty="0">
                <a:latin typeface="Times New Roman" panose="02020603050405020304"/>
                <a:ea typeface="sans-serif"/>
              </a:rPr>
              <a:t> </a:t>
            </a:r>
            <a:r>
              <a:rPr i="0" dirty="0" err="1">
                <a:latin typeface="Times New Roman" panose="02020603050405020304"/>
                <a:ea typeface="sans-serif"/>
              </a:rPr>
              <a:t>системы</a:t>
            </a:r>
            <a:r>
              <a:rPr i="0" dirty="0">
                <a:latin typeface="Times New Roman" panose="02020603050405020304"/>
                <a:ea typeface="sans-serif"/>
              </a:rPr>
              <a:t>, а </a:t>
            </a:r>
            <a:r>
              <a:rPr i="0" dirty="0" err="1">
                <a:latin typeface="Times New Roman" panose="02020603050405020304"/>
                <a:ea typeface="sans-serif"/>
              </a:rPr>
              <a:t>также</a:t>
            </a:r>
            <a:r>
              <a:rPr i="0" dirty="0">
                <a:latin typeface="Times New Roman" panose="02020603050405020304"/>
                <a:ea typeface="sans-serif"/>
              </a:rPr>
              <a:t> </a:t>
            </a:r>
            <a:r>
              <a:rPr i="0" dirty="0" err="1">
                <a:latin typeface="Times New Roman" panose="02020603050405020304"/>
                <a:ea typeface="sans-serif"/>
              </a:rPr>
              <a:t>постепенный</a:t>
            </a:r>
            <a:r>
              <a:rPr i="0" dirty="0">
                <a:latin typeface="Times New Roman" panose="02020603050405020304"/>
                <a:ea typeface="sans-serif"/>
              </a:rPr>
              <a:t> </a:t>
            </a:r>
            <a:r>
              <a:rPr i="0" dirty="0" err="1">
                <a:latin typeface="Times New Roman" panose="02020603050405020304"/>
                <a:ea typeface="sans-serif"/>
              </a:rPr>
              <a:t>переход</a:t>
            </a:r>
            <a:r>
              <a:rPr i="0" dirty="0">
                <a:latin typeface="Times New Roman" panose="02020603050405020304"/>
                <a:ea typeface="sans-serif"/>
              </a:rPr>
              <a:t> </a:t>
            </a:r>
            <a:r>
              <a:rPr i="0" dirty="0" err="1">
                <a:latin typeface="Times New Roman" panose="02020603050405020304"/>
                <a:ea typeface="sans-serif"/>
              </a:rPr>
              <a:t>на</a:t>
            </a:r>
            <a:r>
              <a:rPr i="0" dirty="0">
                <a:latin typeface="Times New Roman" panose="02020603050405020304"/>
                <a:ea typeface="sans-serif"/>
              </a:rPr>
              <a:t> </a:t>
            </a:r>
            <a:r>
              <a:rPr i="0" dirty="0" err="1">
                <a:latin typeface="Times New Roman" panose="02020603050405020304"/>
                <a:ea typeface="sans-serif"/>
              </a:rPr>
              <a:t>профессиональную</a:t>
            </a:r>
            <a:r>
              <a:rPr i="0" dirty="0">
                <a:latin typeface="Times New Roman" panose="02020603050405020304"/>
                <a:ea typeface="sans-serif"/>
              </a:rPr>
              <a:t> </a:t>
            </a:r>
            <a:r>
              <a:rPr i="0" dirty="0" err="1">
                <a:latin typeface="Times New Roman" panose="02020603050405020304"/>
                <a:ea typeface="sans-serif"/>
              </a:rPr>
              <a:t>контрактную</a:t>
            </a:r>
            <a:r>
              <a:rPr i="0" dirty="0">
                <a:latin typeface="Times New Roman" panose="02020603050405020304"/>
                <a:ea typeface="sans-serif"/>
              </a:rPr>
              <a:t> </a:t>
            </a:r>
            <a:r>
              <a:rPr i="0" dirty="0" err="1">
                <a:latin typeface="Times New Roman" panose="02020603050405020304"/>
                <a:ea typeface="sans-serif"/>
              </a:rPr>
              <a:t>армию</a:t>
            </a:r>
            <a:r>
              <a:rPr i="0" dirty="0">
                <a:latin typeface="Times New Roman" panose="02020603050405020304"/>
                <a:ea typeface="sans-serif"/>
              </a:rPr>
              <a:t>.</a:t>
            </a:r>
          </a:p>
          <a:p>
            <a:pPr marL="0" indent="0" algn="just" defTabSz="266700" fontAlgn="base"/>
            <a:r>
              <a:rPr lang="ru-RU" i="0" dirty="0">
                <a:latin typeface="Times New Roman" panose="02020603050405020304"/>
                <a:ea typeface="sans-serif"/>
              </a:rPr>
              <a:t>    </a:t>
            </a:r>
            <a:r>
              <a:rPr i="0" dirty="0">
                <a:latin typeface="Times New Roman" panose="02020603050405020304"/>
                <a:ea typeface="sans-serif"/>
              </a:rPr>
              <a:t>2.    В 2008 </a:t>
            </a:r>
            <a:r>
              <a:rPr i="0" dirty="0" err="1">
                <a:latin typeface="Times New Roman" panose="02020603050405020304"/>
                <a:ea typeface="sans-serif"/>
              </a:rPr>
              <a:t>году</a:t>
            </a:r>
            <a:r>
              <a:rPr i="0" dirty="0">
                <a:latin typeface="Times New Roman" panose="02020603050405020304"/>
                <a:ea typeface="sans-serif"/>
              </a:rPr>
              <a:t> </a:t>
            </a:r>
            <a:r>
              <a:rPr i="0" dirty="0" err="1">
                <a:latin typeface="Times New Roman" panose="02020603050405020304"/>
                <a:ea typeface="sans-serif"/>
              </a:rPr>
              <a:t>стартовала</a:t>
            </a:r>
            <a:r>
              <a:rPr i="0" dirty="0">
                <a:latin typeface="Times New Roman" panose="02020603050405020304"/>
                <a:ea typeface="sans-serif"/>
              </a:rPr>
              <a:t> </a:t>
            </a:r>
            <a:r>
              <a:rPr i="0" dirty="0" err="1">
                <a:latin typeface="Times New Roman" panose="02020603050405020304"/>
                <a:ea typeface="sans-serif"/>
              </a:rPr>
              <a:t>широкомасштабная</a:t>
            </a:r>
            <a:r>
              <a:rPr i="0" dirty="0">
                <a:latin typeface="Times New Roman" panose="02020603050405020304"/>
                <a:ea typeface="sans-serif"/>
              </a:rPr>
              <a:t> </a:t>
            </a:r>
            <a:r>
              <a:rPr i="0" dirty="0" err="1">
                <a:latin typeface="Times New Roman" panose="02020603050405020304"/>
                <a:ea typeface="sans-serif"/>
              </a:rPr>
              <a:t>реформа</a:t>
            </a:r>
            <a:r>
              <a:rPr i="0" dirty="0">
                <a:latin typeface="Times New Roman" panose="02020603050405020304"/>
                <a:ea typeface="sans-serif"/>
              </a:rPr>
              <a:t>, </a:t>
            </a:r>
            <a:r>
              <a:rPr i="0" dirty="0" err="1">
                <a:latin typeface="Times New Roman" panose="02020603050405020304"/>
                <a:ea typeface="sans-serif"/>
              </a:rPr>
              <a:t>рассчитанная</a:t>
            </a:r>
            <a:r>
              <a:rPr i="0" dirty="0">
                <a:latin typeface="Times New Roman" panose="02020603050405020304"/>
                <a:ea typeface="sans-serif"/>
              </a:rPr>
              <a:t> </a:t>
            </a:r>
            <a:r>
              <a:rPr i="0" dirty="0" err="1">
                <a:latin typeface="Times New Roman" panose="02020603050405020304"/>
                <a:ea typeface="sans-serif"/>
              </a:rPr>
              <a:t>до</a:t>
            </a:r>
            <a:r>
              <a:rPr i="0" dirty="0">
                <a:latin typeface="Times New Roman" panose="02020603050405020304"/>
                <a:ea typeface="sans-serif"/>
              </a:rPr>
              <a:t> 2020 </a:t>
            </a:r>
            <a:r>
              <a:rPr i="0" dirty="0" err="1">
                <a:latin typeface="Times New Roman" panose="02020603050405020304"/>
                <a:ea typeface="sans-serif"/>
              </a:rPr>
              <a:t>года</a:t>
            </a:r>
            <a:r>
              <a:rPr i="0" dirty="0">
                <a:latin typeface="Times New Roman" panose="02020603050405020304"/>
                <a:ea typeface="sans-serif"/>
              </a:rPr>
              <a:t>. </a:t>
            </a:r>
            <a:r>
              <a:rPr i="0" dirty="0" err="1">
                <a:latin typeface="Times New Roman" panose="02020603050405020304"/>
                <a:ea typeface="sans-serif"/>
              </a:rPr>
              <a:t>Она</a:t>
            </a:r>
            <a:r>
              <a:rPr i="0" dirty="0">
                <a:latin typeface="Times New Roman" panose="02020603050405020304"/>
                <a:ea typeface="sans-serif"/>
              </a:rPr>
              <a:t> </a:t>
            </a:r>
            <a:r>
              <a:rPr i="0" dirty="0" err="1">
                <a:latin typeface="Times New Roman" panose="02020603050405020304"/>
                <a:ea typeface="sans-serif"/>
              </a:rPr>
              <a:t>была</a:t>
            </a:r>
            <a:r>
              <a:rPr i="0" dirty="0">
                <a:latin typeface="Times New Roman" panose="02020603050405020304"/>
                <a:ea typeface="sans-serif"/>
              </a:rPr>
              <a:t> </a:t>
            </a:r>
            <a:r>
              <a:rPr i="0" dirty="0" err="1">
                <a:latin typeface="Times New Roman" panose="02020603050405020304"/>
                <a:ea typeface="sans-serif"/>
              </a:rPr>
              <a:t>разбита</a:t>
            </a:r>
            <a:r>
              <a:rPr i="0" dirty="0">
                <a:latin typeface="Times New Roman" panose="02020603050405020304"/>
                <a:ea typeface="sans-serif"/>
              </a:rPr>
              <a:t> </a:t>
            </a:r>
            <a:r>
              <a:rPr i="0" dirty="0" err="1">
                <a:latin typeface="Times New Roman" panose="02020603050405020304"/>
                <a:ea typeface="sans-serif"/>
              </a:rPr>
              <a:t>на</a:t>
            </a:r>
            <a:r>
              <a:rPr i="0" dirty="0">
                <a:latin typeface="Times New Roman" panose="02020603050405020304"/>
                <a:ea typeface="sans-serif"/>
              </a:rPr>
              <a:t> </a:t>
            </a:r>
            <a:r>
              <a:rPr i="0" dirty="0" err="1">
                <a:latin typeface="Times New Roman" panose="02020603050405020304"/>
                <a:ea typeface="sans-serif"/>
              </a:rPr>
              <a:t>три</a:t>
            </a:r>
            <a:r>
              <a:rPr i="0" dirty="0">
                <a:latin typeface="Times New Roman" panose="02020603050405020304"/>
                <a:ea typeface="sans-serif"/>
              </a:rPr>
              <a:t> </a:t>
            </a:r>
            <a:r>
              <a:rPr i="0" dirty="0" err="1">
                <a:latin typeface="Times New Roman" panose="02020603050405020304"/>
                <a:ea typeface="sans-serif"/>
              </a:rPr>
              <a:t>этапа</a:t>
            </a:r>
            <a:r>
              <a:rPr i="0" dirty="0">
                <a:latin typeface="Times New Roman" panose="02020603050405020304"/>
                <a:ea typeface="sans-serif"/>
              </a:rPr>
              <a:t>: </a:t>
            </a:r>
            <a:r>
              <a:rPr i="0" dirty="0" err="1">
                <a:latin typeface="Times New Roman" panose="02020603050405020304"/>
                <a:ea typeface="sans-serif"/>
              </a:rPr>
              <a:t>оптимизация</a:t>
            </a:r>
            <a:r>
              <a:rPr i="0" dirty="0">
                <a:latin typeface="Times New Roman" panose="02020603050405020304"/>
                <a:ea typeface="sans-serif"/>
              </a:rPr>
              <a:t> </a:t>
            </a:r>
            <a:r>
              <a:rPr i="0" dirty="0" err="1">
                <a:latin typeface="Times New Roman" panose="02020603050405020304"/>
                <a:ea typeface="sans-serif"/>
              </a:rPr>
              <a:t>численности</a:t>
            </a:r>
            <a:r>
              <a:rPr i="0" dirty="0">
                <a:latin typeface="Times New Roman" panose="02020603050405020304"/>
                <a:ea typeface="sans-serif"/>
              </a:rPr>
              <a:t> </a:t>
            </a:r>
            <a:r>
              <a:rPr i="0" dirty="0" err="1">
                <a:latin typeface="Times New Roman" panose="02020603050405020304"/>
                <a:ea typeface="sans-serif"/>
              </a:rPr>
              <a:t>личного</a:t>
            </a:r>
            <a:r>
              <a:rPr i="0" dirty="0">
                <a:latin typeface="Times New Roman" panose="02020603050405020304"/>
                <a:ea typeface="sans-serif"/>
              </a:rPr>
              <a:t> </a:t>
            </a:r>
            <a:r>
              <a:rPr i="0" dirty="0" err="1">
                <a:latin typeface="Times New Roman" panose="02020603050405020304"/>
                <a:ea typeface="sans-serif"/>
              </a:rPr>
              <a:t>состава</a:t>
            </a:r>
            <a:r>
              <a:rPr i="0" dirty="0">
                <a:latin typeface="Times New Roman" panose="02020603050405020304"/>
                <a:ea typeface="sans-serif"/>
              </a:rPr>
              <a:t>, </a:t>
            </a:r>
            <a:r>
              <a:rPr i="0" dirty="0" err="1">
                <a:latin typeface="Times New Roman" panose="02020603050405020304"/>
                <a:ea typeface="sans-serif"/>
              </a:rPr>
              <a:t>оптимизация</a:t>
            </a:r>
            <a:r>
              <a:rPr i="0" dirty="0">
                <a:latin typeface="Times New Roman" panose="02020603050405020304"/>
                <a:ea typeface="sans-serif"/>
              </a:rPr>
              <a:t> </a:t>
            </a:r>
            <a:r>
              <a:rPr i="0" dirty="0" err="1">
                <a:latin typeface="Times New Roman" panose="02020603050405020304"/>
                <a:ea typeface="sans-serif"/>
              </a:rPr>
              <a:t>управления</a:t>
            </a:r>
            <a:r>
              <a:rPr i="0" dirty="0">
                <a:latin typeface="Times New Roman" panose="02020603050405020304"/>
                <a:ea typeface="sans-serif"/>
              </a:rPr>
              <a:t> </a:t>
            </a:r>
            <a:r>
              <a:rPr i="0" dirty="0" err="1">
                <a:latin typeface="Times New Roman" panose="02020603050405020304"/>
                <a:ea typeface="sans-serif"/>
              </a:rPr>
              <a:t>войсками</a:t>
            </a:r>
            <a:r>
              <a:rPr i="0" dirty="0">
                <a:latin typeface="Times New Roman" panose="02020603050405020304"/>
                <a:ea typeface="sans-serif"/>
              </a:rPr>
              <a:t>, </a:t>
            </a:r>
            <a:r>
              <a:rPr i="0" dirty="0" err="1">
                <a:latin typeface="Times New Roman" panose="02020603050405020304"/>
                <a:ea typeface="sans-serif"/>
              </a:rPr>
              <a:t>реформа</a:t>
            </a:r>
            <a:r>
              <a:rPr i="0" dirty="0">
                <a:latin typeface="Times New Roman" panose="02020603050405020304"/>
                <a:ea typeface="sans-serif"/>
              </a:rPr>
              <a:t> </a:t>
            </a:r>
            <a:r>
              <a:rPr i="0" dirty="0" err="1">
                <a:latin typeface="Times New Roman" panose="02020603050405020304"/>
                <a:ea typeface="sans-serif"/>
              </a:rPr>
              <a:t>военного</a:t>
            </a:r>
            <a:r>
              <a:rPr i="0" dirty="0">
                <a:latin typeface="Times New Roman" panose="02020603050405020304"/>
                <a:ea typeface="sans-serif"/>
              </a:rPr>
              <a:t> </a:t>
            </a:r>
            <a:r>
              <a:rPr i="0" dirty="0" err="1">
                <a:latin typeface="Times New Roman" panose="02020603050405020304"/>
                <a:ea typeface="sans-serif"/>
              </a:rPr>
              <a:t>образования</a:t>
            </a:r>
            <a:r>
              <a:rPr i="0" dirty="0">
                <a:latin typeface="Times New Roman" panose="02020603050405020304"/>
                <a:ea typeface="sans-serif"/>
              </a:rPr>
              <a:t>; </a:t>
            </a:r>
            <a:r>
              <a:rPr i="0" dirty="0" err="1">
                <a:latin typeface="Times New Roman" panose="02020603050405020304"/>
                <a:ea typeface="sans-serif"/>
              </a:rPr>
              <a:t>повышение</a:t>
            </a:r>
            <a:r>
              <a:rPr i="0" dirty="0">
                <a:latin typeface="Times New Roman" panose="02020603050405020304"/>
                <a:ea typeface="sans-serif"/>
              </a:rPr>
              <a:t> </a:t>
            </a:r>
            <a:r>
              <a:rPr i="0" dirty="0" err="1">
                <a:latin typeface="Times New Roman" panose="02020603050405020304"/>
                <a:ea typeface="sans-serif"/>
              </a:rPr>
              <a:t>денежного</a:t>
            </a:r>
            <a:r>
              <a:rPr i="0" dirty="0">
                <a:latin typeface="Times New Roman" panose="02020603050405020304"/>
                <a:ea typeface="sans-serif"/>
              </a:rPr>
              <a:t> </a:t>
            </a:r>
            <a:r>
              <a:rPr i="0" dirty="0" err="1">
                <a:latin typeface="Times New Roman" panose="02020603050405020304"/>
                <a:ea typeface="sans-serif"/>
              </a:rPr>
              <a:t>довольствия</a:t>
            </a:r>
            <a:r>
              <a:rPr i="0" dirty="0">
                <a:latin typeface="Times New Roman" panose="02020603050405020304"/>
                <a:ea typeface="sans-serif"/>
              </a:rPr>
              <a:t>, </a:t>
            </a:r>
            <a:r>
              <a:rPr i="0" dirty="0" err="1">
                <a:latin typeface="Times New Roman" panose="02020603050405020304"/>
                <a:ea typeface="sans-serif"/>
              </a:rPr>
              <a:t>обеспечение</a:t>
            </a:r>
            <a:r>
              <a:rPr i="0" dirty="0">
                <a:latin typeface="Times New Roman" panose="02020603050405020304"/>
                <a:ea typeface="sans-serif"/>
              </a:rPr>
              <a:t> </a:t>
            </a:r>
            <a:r>
              <a:rPr i="0" dirty="0" err="1">
                <a:latin typeface="Times New Roman" panose="02020603050405020304"/>
                <a:ea typeface="sans-serif"/>
              </a:rPr>
              <a:t>жильём</a:t>
            </a:r>
            <a:r>
              <a:rPr i="0" dirty="0">
                <a:latin typeface="Times New Roman" panose="02020603050405020304"/>
                <a:ea typeface="sans-serif"/>
              </a:rPr>
              <a:t>, </a:t>
            </a:r>
            <a:r>
              <a:rPr i="0" dirty="0" err="1">
                <a:latin typeface="Times New Roman" panose="02020603050405020304"/>
                <a:ea typeface="sans-serif"/>
              </a:rPr>
              <a:t>профессиональная</a:t>
            </a:r>
            <a:r>
              <a:rPr i="0" dirty="0">
                <a:latin typeface="Times New Roman" panose="02020603050405020304"/>
                <a:ea typeface="sans-serif"/>
              </a:rPr>
              <a:t> </a:t>
            </a:r>
            <a:r>
              <a:rPr i="0" dirty="0" err="1">
                <a:latin typeface="Times New Roman" panose="02020603050405020304"/>
                <a:ea typeface="sans-serif"/>
              </a:rPr>
              <a:t>переподготовка</a:t>
            </a:r>
            <a:r>
              <a:rPr i="0" dirty="0">
                <a:latin typeface="Times New Roman" panose="02020603050405020304"/>
                <a:ea typeface="sans-serif"/>
              </a:rPr>
              <a:t> и </a:t>
            </a:r>
            <a:r>
              <a:rPr i="0" dirty="0" err="1">
                <a:latin typeface="Times New Roman" panose="02020603050405020304"/>
                <a:ea typeface="sans-serif"/>
              </a:rPr>
              <a:t>повышение</a:t>
            </a:r>
            <a:r>
              <a:rPr i="0" dirty="0">
                <a:latin typeface="Times New Roman" panose="02020603050405020304"/>
                <a:ea typeface="sans-serif"/>
              </a:rPr>
              <a:t> </a:t>
            </a:r>
            <a:r>
              <a:rPr i="0" dirty="0" err="1">
                <a:latin typeface="Times New Roman" panose="02020603050405020304"/>
                <a:ea typeface="sans-serif"/>
              </a:rPr>
              <a:t>квалификации</a:t>
            </a:r>
            <a:r>
              <a:rPr i="0" dirty="0">
                <a:latin typeface="Times New Roman" panose="02020603050405020304"/>
                <a:ea typeface="sans-serif"/>
              </a:rPr>
              <a:t> </a:t>
            </a:r>
            <a:r>
              <a:rPr i="0" dirty="0" err="1">
                <a:latin typeface="Times New Roman" panose="02020603050405020304"/>
                <a:ea typeface="sans-serif"/>
              </a:rPr>
              <a:t>военнослужащих</a:t>
            </a:r>
            <a:r>
              <a:rPr i="0" dirty="0">
                <a:latin typeface="Times New Roman" panose="02020603050405020304"/>
                <a:ea typeface="sans-serif"/>
              </a:rPr>
              <a:t>; </a:t>
            </a:r>
            <a:r>
              <a:rPr i="0" dirty="0" err="1">
                <a:latin typeface="Times New Roman" panose="02020603050405020304"/>
                <a:ea typeface="sans-serif"/>
              </a:rPr>
              <a:t>полное</a:t>
            </a:r>
            <a:r>
              <a:rPr i="0" dirty="0">
                <a:latin typeface="Times New Roman" panose="02020603050405020304"/>
                <a:ea typeface="sans-serif"/>
              </a:rPr>
              <a:t> </a:t>
            </a:r>
            <a:r>
              <a:rPr i="0" dirty="0" err="1">
                <a:latin typeface="Times New Roman" panose="02020603050405020304"/>
                <a:ea typeface="sans-serif"/>
              </a:rPr>
              <a:t>перевооружение</a:t>
            </a:r>
            <a:r>
              <a:rPr i="0" dirty="0">
                <a:latin typeface="Times New Roman" panose="02020603050405020304"/>
                <a:ea typeface="sans-serif"/>
              </a:rPr>
              <a:t>.</a:t>
            </a:r>
          </a:p>
          <a:p>
            <a:pPr marL="0" indent="0" algn="just" defTabSz="266700" fontAlgn="base"/>
            <a:r>
              <a:rPr lang="ru-RU" i="0" dirty="0">
                <a:latin typeface="Times New Roman" panose="02020603050405020304"/>
                <a:ea typeface="sans-serif"/>
              </a:rPr>
              <a:t>    </a:t>
            </a:r>
            <a:r>
              <a:rPr i="0" dirty="0">
                <a:latin typeface="Times New Roman" panose="02020603050405020304"/>
                <a:ea typeface="sans-serif"/>
              </a:rPr>
              <a:t>3.    К 2011 </a:t>
            </a:r>
            <a:r>
              <a:rPr i="0" dirty="0" err="1">
                <a:latin typeface="Times New Roman" panose="02020603050405020304"/>
                <a:ea typeface="sans-serif"/>
              </a:rPr>
              <a:t>году</a:t>
            </a:r>
            <a:r>
              <a:rPr i="0" dirty="0">
                <a:latin typeface="Times New Roman" panose="02020603050405020304"/>
                <a:ea typeface="sans-serif"/>
              </a:rPr>
              <a:t> </a:t>
            </a:r>
            <a:r>
              <a:rPr i="0" dirty="0" err="1">
                <a:latin typeface="Times New Roman" panose="02020603050405020304"/>
                <a:ea typeface="sans-serif"/>
              </a:rPr>
              <a:t>планировалось</a:t>
            </a:r>
            <a:r>
              <a:rPr i="0" dirty="0">
                <a:latin typeface="Times New Roman" panose="02020603050405020304"/>
                <a:ea typeface="sans-serif"/>
              </a:rPr>
              <a:t> </a:t>
            </a:r>
            <a:r>
              <a:rPr i="0" dirty="0" err="1">
                <a:latin typeface="Times New Roman" panose="02020603050405020304"/>
                <a:ea typeface="sans-serif"/>
              </a:rPr>
              <a:t>полностью</a:t>
            </a:r>
            <a:r>
              <a:rPr i="0" dirty="0">
                <a:latin typeface="Times New Roman" panose="02020603050405020304"/>
                <a:ea typeface="sans-serif"/>
              </a:rPr>
              <a:t> </a:t>
            </a:r>
            <a:r>
              <a:rPr i="0" dirty="0" err="1">
                <a:latin typeface="Times New Roman" panose="02020603050405020304"/>
                <a:ea typeface="sans-serif"/>
              </a:rPr>
              <a:t>укомплектовать</a:t>
            </a:r>
            <a:r>
              <a:rPr i="0" dirty="0">
                <a:latin typeface="Times New Roman" panose="02020603050405020304"/>
                <a:ea typeface="sans-serif"/>
              </a:rPr>
              <a:t> </a:t>
            </a:r>
            <a:r>
              <a:rPr i="0" dirty="0" err="1">
                <a:latin typeface="Times New Roman" panose="02020603050405020304"/>
                <a:ea typeface="sans-serif"/>
              </a:rPr>
              <a:t>все</a:t>
            </a:r>
            <a:r>
              <a:rPr i="0" dirty="0">
                <a:latin typeface="Times New Roman" panose="02020603050405020304"/>
                <a:ea typeface="sans-serif"/>
              </a:rPr>
              <a:t> </a:t>
            </a:r>
            <a:r>
              <a:rPr i="0" dirty="0" err="1">
                <a:latin typeface="Times New Roman" panose="02020603050405020304"/>
                <a:ea typeface="sans-serif"/>
              </a:rPr>
              <a:t>части</a:t>
            </a:r>
            <a:r>
              <a:rPr i="0" dirty="0">
                <a:latin typeface="Times New Roman" panose="02020603050405020304"/>
                <a:ea typeface="sans-serif"/>
              </a:rPr>
              <a:t> </a:t>
            </a:r>
            <a:r>
              <a:rPr i="0" dirty="0" err="1">
                <a:latin typeface="Times New Roman" panose="02020603050405020304"/>
                <a:ea typeface="sans-serif"/>
              </a:rPr>
              <a:t>по</a:t>
            </a:r>
            <a:r>
              <a:rPr i="0" dirty="0">
                <a:latin typeface="Times New Roman" panose="02020603050405020304"/>
                <a:ea typeface="sans-serif"/>
              </a:rPr>
              <a:t> </a:t>
            </a:r>
            <a:r>
              <a:rPr i="0" dirty="0" err="1">
                <a:latin typeface="Times New Roman" panose="02020603050405020304"/>
                <a:ea typeface="sans-serif"/>
              </a:rPr>
              <a:t>штату</a:t>
            </a:r>
            <a:r>
              <a:rPr i="0" dirty="0">
                <a:latin typeface="Times New Roman" panose="02020603050405020304"/>
                <a:ea typeface="sans-serif"/>
              </a:rPr>
              <a:t> </a:t>
            </a:r>
            <a:r>
              <a:rPr i="0" dirty="0" err="1">
                <a:latin typeface="Times New Roman" panose="02020603050405020304"/>
                <a:ea typeface="sans-serif"/>
              </a:rPr>
              <a:t>мирного</a:t>
            </a:r>
            <a:r>
              <a:rPr i="0" dirty="0">
                <a:latin typeface="Times New Roman" panose="02020603050405020304"/>
                <a:ea typeface="sans-serif"/>
              </a:rPr>
              <a:t> </a:t>
            </a:r>
            <a:r>
              <a:rPr i="0" dirty="0" err="1">
                <a:latin typeface="Times New Roman" panose="02020603050405020304"/>
                <a:ea typeface="sans-serif"/>
              </a:rPr>
              <a:t>времени</a:t>
            </a:r>
            <a:r>
              <a:rPr i="0" dirty="0">
                <a:latin typeface="Times New Roman" panose="02020603050405020304"/>
                <a:ea typeface="sans-serif"/>
              </a:rPr>
              <a:t>, а </a:t>
            </a:r>
            <a:r>
              <a:rPr i="0" dirty="0" err="1">
                <a:latin typeface="Times New Roman" panose="02020603050405020304"/>
                <a:ea typeface="sans-serif"/>
              </a:rPr>
              <a:t>также</a:t>
            </a:r>
            <a:r>
              <a:rPr i="0" dirty="0">
                <a:latin typeface="Times New Roman" panose="02020603050405020304"/>
                <a:ea typeface="sans-serif"/>
              </a:rPr>
              <a:t> </a:t>
            </a:r>
            <a:r>
              <a:rPr i="0" dirty="0" err="1">
                <a:latin typeface="Times New Roman" panose="02020603050405020304"/>
                <a:ea typeface="sans-serif"/>
              </a:rPr>
              <a:t>упразднить</a:t>
            </a:r>
            <a:r>
              <a:rPr i="0" dirty="0">
                <a:latin typeface="Times New Roman" panose="02020603050405020304"/>
                <a:ea typeface="sans-serif"/>
              </a:rPr>
              <a:t> </a:t>
            </a:r>
            <a:r>
              <a:rPr i="0" dirty="0" err="1">
                <a:latin typeface="Times New Roman" panose="02020603050405020304"/>
                <a:ea typeface="sans-serif"/>
              </a:rPr>
              <a:t>институт</a:t>
            </a:r>
            <a:r>
              <a:rPr i="0" dirty="0">
                <a:latin typeface="Times New Roman" panose="02020603050405020304"/>
                <a:ea typeface="sans-serif"/>
              </a:rPr>
              <a:t> </a:t>
            </a:r>
            <a:r>
              <a:rPr i="0" dirty="0" err="1">
                <a:latin typeface="Times New Roman" panose="02020603050405020304"/>
                <a:ea typeface="sans-serif"/>
              </a:rPr>
              <a:t>прапорщиков</a:t>
            </a:r>
            <a:r>
              <a:rPr i="0" dirty="0">
                <a:latin typeface="Times New Roman" panose="02020603050405020304"/>
                <a:ea typeface="sans-serif"/>
              </a:rPr>
              <a:t> и </a:t>
            </a:r>
            <a:r>
              <a:rPr i="0" dirty="0" err="1">
                <a:latin typeface="Times New Roman" panose="02020603050405020304"/>
                <a:ea typeface="sans-serif"/>
              </a:rPr>
              <a:t>передать</a:t>
            </a:r>
            <a:r>
              <a:rPr i="0" dirty="0">
                <a:latin typeface="Times New Roman" panose="02020603050405020304"/>
                <a:ea typeface="sans-serif"/>
              </a:rPr>
              <a:t> </a:t>
            </a:r>
            <a:r>
              <a:rPr i="0" dirty="0" err="1">
                <a:latin typeface="Times New Roman" panose="02020603050405020304"/>
                <a:ea typeface="sans-serif"/>
              </a:rPr>
              <a:t>их</a:t>
            </a:r>
            <a:r>
              <a:rPr i="0" dirty="0">
                <a:latin typeface="Times New Roman" panose="02020603050405020304"/>
                <a:ea typeface="sans-serif"/>
              </a:rPr>
              <a:t> </a:t>
            </a:r>
            <a:r>
              <a:rPr i="0" dirty="0" err="1">
                <a:latin typeface="Times New Roman" panose="02020603050405020304"/>
                <a:ea typeface="sans-serif"/>
              </a:rPr>
              <a:t>функции</a:t>
            </a:r>
            <a:r>
              <a:rPr i="0" dirty="0">
                <a:latin typeface="Times New Roman" panose="02020603050405020304"/>
                <a:ea typeface="sans-serif"/>
              </a:rPr>
              <a:t> </a:t>
            </a:r>
            <a:r>
              <a:rPr i="0" dirty="0" err="1">
                <a:latin typeface="Times New Roman" panose="02020603050405020304"/>
                <a:ea typeface="sans-serif"/>
              </a:rPr>
              <a:t>сержантам</a:t>
            </a:r>
            <a:r>
              <a:rPr i="0" dirty="0">
                <a:latin typeface="Times New Roman" panose="02020603050405020304"/>
                <a:ea typeface="sans-serif"/>
              </a:rPr>
              <a:t>. </a:t>
            </a:r>
            <a:r>
              <a:rPr i="0" dirty="0" err="1">
                <a:latin typeface="Times New Roman" panose="02020603050405020304"/>
                <a:ea typeface="sans-serif"/>
              </a:rPr>
              <a:t>На</a:t>
            </a:r>
            <a:r>
              <a:rPr i="0" dirty="0">
                <a:latin typeface="Times New Roman" panose="02020603050405020304"/>
                <a:ea typeface="sans-serif"/>
              </a:rPr>
              <a:t> </a:t>
            </a:r>
            <a:r>
              <a:rPr i="0" dirty="0" err="1">
                <a:latin typeface="Times New Roman" panose="02020603050405020304"/>
                <a:ea typeface="sans-serif"/>
              </a:rPr>
              <a:t>деле</a:t>
            </a:r>
            <a:r>
              <a:rPr i="0" dirty="0">
                <a:latin typeface="Times New Roman" panose="02020603050405020304"/>
                <a:ea typeface="sans-serif"/>
              </a:rPr>
              <a:t> </a:t>
            </a:r>
            <a:r>
              <a:rPr i="0" dirty="0" err="1">
                <a:latin typeface="Times New Roman" panose="02020603050405020304"/>
                <a:ea typeface="sans-serif"/>
              </a:rPr>
              <a:t>реформа</a:t>
            </a:r>
            <a:r>
              <a:rPr i="0" dirty="0">
                <a:latin typeface="Times New Roman" panose="02020603050405020304"/>
                <a:ea typeface="sans-serif"/>
              </a:rPr>
              <a:t> </a:t>
            </a:r>
            <a:r>
              <a:rPr i="0" dirty="0" err="1">
                <a:latin typeface="Times New Roman" panose="02020603050405020304"/>
                <a:ea typeface="sans-serif"/>
              </a:rPr>
              <a:t>потерпела</a:t>
            </a:r>
            <a:r>
              <a:rPr i="0" dirty="0">
                <a:latin typeface="Times New Roman" panose="02020603050405020304"/>
                <a:ea typeface="sans-serif"/>
              </a:rPr>
              <a:t> </a:t>
            </a:r>
            <a:r>
              <a:rPr i="0" dirty="0" err="1">
                <a:latin typeface="Times New Roman" panose="02020603050405020304"/>
                <a:ea typeface="sans-serif"/>
              </a:rPr>
              <a:t>неудачу</a:t>
            </a:r>
            <a:r>
              <a:rPr i="0" dirty="0">
                <a:latin typeface="Times New Roman" panose="02020603050405020304"/>
                <a:ea typeface="sans-serif"/>
              </a:rPr>
              <a:t> и в </a:t>
            </a:r>
            <a:r>
              <a:rPr i="0" dirty="0" err="1">
                <a:latin typeface="Times New Roman" panose="02020603050405020304"/>
                <a:ea typeface="sans-serif"/>
              </a:rPr>
              <a:t>срочном</a:t>
            </a:r>
            <a:r>
              <a:rPr i="0" dirty="0">
                <a:latin typeface="Times New Roman" panose="02020603050405020304"/>
                <a:ea typeface="sans-serif"/>
              </a:rPr>
              <a:t> </a:t>
            </a:r>
            <a:r>
              <a:rPr i="0" dirty="0" err="1">
                <a:latin typeface="Times New Roman" panose="02020603050405020304"/>
                <a:ea typeface="sans-serif"/>
              </a:rPr>
              <a:t>порядке</a:t>
            </a:r>
            <a:r>
              <a:rPr i="0" dirty="0">
                <a:latin typeface="Times New Roman" panose="02020603050405020304"/>
                <a:ea typeface="sans-serif"/>
              </a:rPr>
              <a:t> </a:t>
            </a:r>
            <a:r>
              <a:rPr i="0" dirty="0" err="1">
                <a:latin typeface="Times New Roman" panose="02020603050405020304"/>
                <a:ea typeface="sans-serif"/>
              </a:rPr>
              <a:t>прапорщики</a:t>
            </a:r>
            <a:r>
              <a:rPr i="0" dirty="0">
                <a:latin typeface="Times New Roman" panose="02020603050405020304"/>
                <a:ea typeface="sans-serif"/>
              </a:rPr>
              <a:t> </a:t>
            </a:r>
            <a:r>
              <a:rPr i="0" dirty="0" err="1">
                <a:latin typeface="Times New Roman" panose="02020603050405020304"/>
                <a:ea typeface="sans-serif"/>
              </a:rPr>
              <a:t>были</a:t>
            </a:r>
            <a:r>
              <a:rPr i="0" dirty="0">
                <a:latin typeface="Times New Roman" panose="02020603050405020304"/>
                <a:ea typeface="sans-serif"/>
              </a:rPr>
              <a:t> </a:t>
            </a:r>
            <a:r>
              <a:rPr i="0" dirty="0" err="1">
                <a:latin typeface="Times New Roman" panose="02020603050405020304"/>
                <a:ea typeface="sans-serif"/>
              </a:rPr>
              <a:t>восстановлены</a:t>
            </a:r>
            <a:r>
              <a:rPr i="0" dirty="0">
                <a:latin typeface="Times New Roman" panose="02020603050405020304"/>
                <a:ea typeface="sans-serif"/>
              </a:rPr>
              <a:t> </a:t>
            </a:r>
            <a:r>
              <a:rPr i="0" dirty="0" err="1">
                <a:latin typeface="Times New Roman" panose="02020603050405020304"/>
                <a:ea typeface="sans-serif"/>
              </a:rPr>
              <a:t>на</a:t>
            </a:r>
            <a:r>
              <a:rPr i="0" dirty="0">
                <a:latin typeface="Times New Roman" panose="02020603050405020304"/>
                <a:ea typeface="sans-serif"/>
              </a:rPr>
              <a:t> </a:t>
            </a:r>
            <a:r>
              <a:rPr i="0" dirty="0" err="1">
                <a:latin typeface="Times New Roman" panose="02020603050405020304"/>
                <a:ea typeface="sans-serif"/>
              </a:rPr>
              <a:t>своих</a:t>
            </a:r>
            <a:r>
              <a:rPr i="0" dirty="0">
                <a:latin typeface="Times New Roman" panose="02020603050405020304"/>
                <a:ea typeface="sans-serif"/>
              </a:rPr>
              <a:t> </a:t>
            </a:r>
            <a:r>
              <a:rPr i="0" dirty="0" err="1">
                <a:latin typeface="Times New Roman" panose="02020603050405020304"/>
                <a:ea typeface="sans-serif"/>
              </a:rPr>
              <a:t>должностях</a:t>
            </a:r>
            <a:r>
              <a:rPr i="0" dirty="0">
                <a:latin typeface="Times New Roman" panose="02020603050405020304"/>
                <a:ea typeface="sans-serif"/>
              </a:rPr>
              <a:t>. А </a:t>
            </a:r>
            <a:r>
              <a:rPr i="0" dirty="0" err="1">
                <a:latin typeface="Times New Roman" panose="02020603050405020304"/>
                <a:ea typeface="sans-serif"/>
              </a:rPr>
              <a:t>вот</a:t>
            </a:r>
            <a:r>
              <a:rPr i="0" dirty="0">
                <a:latin typeface="Times New Roman" panose="02020603050405020304"/>
                <a:ea typeface="sans-serif"/>
              </a:rPr>
              <a:t> </a:t>
            </a:r>
            <a:r>
              <a:rPr i="0" dirty="0" err="1">
                <a:latin typeface="Times New Roman" panose="02020603050405020304"/>
                <a:ea typeface="sans-serif"/>
              </a:rPr>
              <a:t>оптимизация</a:t>
            </a:r>
            <a:r>
              <a:rPr i="0" dirty="0">
                <a:latin typeface="Times New Roman" panose="02020603050405020304"/>
                <a:ea typeface="sans-serif"/>
              </a:rPr>
              <a:t> </a:t>
            </a:r>
            <a:r>
              <a:rPr i="0" dirty="0" err="1">
                <a:latin typeface="Times New Roman" panose="02020603050405020304"/>
                <a:ea typeface="sans-serif"/>
              </a:rPr>
              <a:t>управления</a:t>
            </a:r>
            <a:r>
              <a:rPr i="0" dirty="0">
                <a:latin typeface="Times New Roman" panose="02020603050405020304"/>
                <a:ea typeface="sans-serif"/>
              </a:rPr>
              <a:t> и </a:t>
            </a:r>
            <a:r>
              <a:rPr i="0" dirty="0" err="1">
                <a:latin typeface="Times New Roman" panose="02020603050405020304"/>
                <a:ea typeface="sans-serif"/>
              </a:rPr>
              <a:t>расширение</a:t>
            </a:r>
            <a:r>
              <a:rPr i="0" dirty="0">
                <a:latin typeface="Times New Roman" panose="02020603050405020304"/>
                <a:ea typeface="sans-serif"/>
              </a:rPr>
              <a:t> </a:t>
            </a:r>
            <a:r>
              <a:rPr i="0" dirty="0" err="1">
                <a:latin typeface="Times New Roman" panose="02020603050405020304"/>
                <a:ea typeface="sans-serif"/>
              </a:rPr>
              <a:t>сети</a:t>
            </a:r>
            <a:r>
              <a:rPr i="0" dirty="0">
                <a:latin typeface="Times New Roman" panose="02020603050405020304"/>
                <a:ea typeface="sans-serif"/>
              </a:rPr>
              <a:t> </a:t>
            </a:r>
            <a:r>
              <a:rPr i="0" dirty="0" err="1">
                <a:latin typeface="Times New Roman" panose="02020603050405020304"/>
                <a:ea typeface="sans-serif"/>
              </a:rPr>
              <a:t>военных</a:t>
            </a:r>
            <a:r>
              <a:rPr i="0" dirty="0">
                <a:latin typeface="Times New Roman" panose="02020603050405020304"/>
                <a:ea typeface="sans-serif"/>
              </a:rPr>
              <a:t> </a:t>
            </a:r>
            <a:r>
              <a:rPr i="0" dirty="0" err="1">
                <a:latin typeface="Times New Roman" panose="02020603050405020304"/>
                <a:ea typeface="sans-serif"/>
              </a:rPr>
              <a:t>училищ</a:t>
            </a:r>
            <a:r>
              <a:rPr i="0" dirty="0">
                <a:latin typeface="Times New Roman" panose="02020603050405020304"/>
                <a:ea typeface="sans-serif"/>
              </a:rPr>
              <a:t> </a:t>
            </a:r>
            <a:r>
              <a:rPr i="0" dirty="0" err="1">
                <a:latin typeface="Times New Roman" panose="02020603050405020304"/>
                <a:ea typeface="sans-serif"/>
              </a:rPr>
              <a:t>прошли</a:t>
            </a:r>
            <a:r>
              <a:rPr i="0" dirty="0">
                <a:latin typeface="Times New Roman" panose="02020603050405020304"/>
                <a:ea typeface="sans-serif"/>
              </a:rPr>
              <a:t> </a:t>
            </a:r>
            <a:r>
              <a:rPr i="0" dirty="0" err="1">
                <a:latin typeface="Times New Roman" panose="02020603050405020304"/>
                <a:ea typeface="sans-serif"/>
              </a:rPr>
              <a:t>успешно</a:t>
            </a:r>
            <a:r>
              <a:rPr i="0" dirty="0">
                <a:latin typeface="Times New Roman" panose="02020603050405020304"/>
                <a:ea typeface="sans-serif"/>
              </a:rPr>
              <a:t>.</a:t>
            </a:r>
          </a:p>
          <a:p>
            <a:pPr marL="0" indent="0" algn="just" defTabSz="266700" fontAlgn="base"/>
            <a:r>
              <a:rPr lang="ru-RU" i="0" dirty="0">
                <a:latin typeface="Times New Roman" panose="02020603050405020304"/>
                <a:ea typeface="sans-serif"/>
              </a:rPr>
              <a:t>     </a:t>
            </a:r>
            <a:r>
              <a:rPr i="0" dirty="0">
                <a:latin typeface="Times New Roman" panose="02020603050405020304"/>
                <a:ea typeface="sans-serif"/>
              </a:rPr>
              <a:t>4.    С </a:t>
            </a:r>
            <a:r>
              <a:rPr i="0" dirty="0" err="1">
                <a:latin typeface="Times New Roman" panose="02020603050405020304"/>
                <a:ea typeface="sans-serif"/>
              </a:rPr>
              <a:t>января</a:t>
            </a:r>
            <a:r>
              <a:rPr i="0" dirty="0">
                <a:latin typeface="Times New Roman" panose="02020603050405020304"/>
                <a:ea typeface="sans-serif"/>
              </a:rPr>
              <a:t> 2012 </a:t>
            </a:r>
            <a:r>
              <a:rPr i="0" dirty="0" err="1">
                <a:latin typeface="Times New Roman" panose="02020603050405020304"/>
                <a:ea typeface="sans-serif"/>
              </a:rPr>
              <a:t>года</a:t>
            </a:r>
            <a:r>
              <a:rPr i="0" dirty="0">
                <a:latin typeface="Times New Roman" panose="02020603050405020304"/>
                <a:ea typeface="sans-serif"/>
              </a:rPr>
              <a:t> </a:t>
            </a:r>
            <a:r>
              <a:rPr i="0" dirty="0" err="1">
                <a:latin typeface="Times New Roman" panose="02020603050405020304"/>
                <a:ea typeface="sans-serif"/>
              </a:rPr>
              <a:t>средняя</a:t>
            </a:r>
            <a:r>
              <a:rPr i="0" dirty="0">
                <a:latin typeface="Times New Roman" panose="02020603050405020304"/>
                <a:ea typeface="sans-serif"/>
              </a:rPr>
              <a:t> </a:t>
            </a:r>
            <a:r>
              <a:rPr i="0" dirty="0" err="1">
                <a:latin typeface="Times New Roman" panose="02020603050405020304"/>
                <a:ea typeface="sans-serif"/>
              </a:rPr>
              <a:t>зарплата</a:t>
            </a:r>
            <a:r>
              <a:rPr i="0" dirty="0">
                <a:latin typeface="Times New Roman" panose="02020603050405020304"/>
                <a:ea typeface="sans-serif"/>
              </a:rPr>
              <a:t> в </a:t>
            </a:r>
            <a:r>
              <a:rPr i="0" dirty="0" err="1">
                <a:latin typeface="Times New Roman" panose="02020603050405020304"/>
                <a:ea typeface="sans-serif"/>
              </a:rPr>
              <a:t>армии</a:t>
            </a:r>
            <a:r>
              <a:rPr i="0" dirty="0">
                <a:latin typeface="Times New Roman" panose="02020603050405020304"/>
                <a:ea typeface="sans-serif"/>
              </a:rPr>
              <a:t> </a:t>
            </a:r>
            <a:r>
              <a:rPr i="0" dirty="0" err="1">
                <a:latin typeface="Times New Roman" panose="02020603050405020304"/>
                <a:ea typeface="sans-serif"/>
              </a:rPr>
              <a:t>увеличилась</a:t>
            </a:r>
            <a:r>
              <a:rPr i="0" dirty="0">
                <a:latin typeface="Times New Roman" panose="02020603050405020304"/>
                <a:ea typeface="sans-serif"/>
              </a:rPr>
              <a:t> в 2,5-3 </a:t>
            </a:r>
            <a:r>
              <a:rPr i="0" dirty="0" err="1">
                <a:latin typeface="Times New Roman" panose="02020603050405020304"/>
                <a:ea typeface="sans-serif"/>
              </a:rPr>
              <a:t>раза</a:t>
            </a:r>
            <a:r>
              <a:rPr i="0" dirty="0">
                <a:latin typeface="Times New Roman" panose="02020603050405020304"/>
                <a:ea typeface="sans-serif"/>
              </a:rPr>
              <a:t>, </a:t>
            </a:r>
            <a:r>
              <a:rPr i="0" dirty="0" err="1">
                <a:latin typeface="Times New Roman" panose="02020603050405020304"/>
                <a:ea typeface="sans-serif"/>
              </a:rPr>
              <a:t>что</a:t>
            </a:r>
            <a:r>
              <a:rPr i="0" dirty="0">
                <a:latin typeface="Times New Roman" panose="02020603050405020304"/>
                <a:ea typeface="sans-serif"/>
              </a:rPr>
              <a:t> </a:t>
            </a:r>
            <a:r>
              <a:rPr i="0" dirty="0" err="1">
                <a:latin typeface="Times New Roman" panose="02020603050405020304"/>
                <a:ea typeface="sans-serif"/>
              </a:rPr>
              <a:t>позволило</a:t>
            </a:r>
            <a:r>
              <a:rPr i="0" dirty="0">
                <a:latin typeface="Times New Roman" panose="02020603050405020304"/>
                <a:ea typeface="sans-serif"/>
              </a:rPr>
              <a:t> </a:t>
            </a:r>
            <a:r>
              <a:rPr i="0" dirty="0" err="1">
                <a:latin typeface="Times New Roman" panose="02020603050405020304"/>
                <a:ea typeface="sans-serif"/>
              </a:rPr>
              <a:t>привлечь</a:t>
            </a:r>
            <a:r>
              <a:rPr i="0" dirty="0">
                <a:latin typeface="Times New Roman" panose="02020603050405020304"/>
                <a:ea typeface="sans-serif"/>
              </a:rPr>
              <a:t> </a:t>
            </a:r>
            <a:r>
              <a:rPr i="0" dirty="0" err="1">
                <a:latin typeface="Times New Roman" panose="02020603050405020304"/>
                <a:ea typeface="sans-serif"/>
              </a:rPr>
              <a:t>на</a:t>
            </a:r>
            <a:r>
              <a:rPr i="0" dirty="0">
                <a:latin typeface="Times New Roman" panose="02020603050405020304"/>
                <a:ea typeface="sans-serif"/>
              </a:rPr>
              <a:t> </a:t>
            </a:r>
            <a:r>
              <a:rPr i="0" dirty="0" err="1">
                <a:latin typeface="Times New Roman" panose="02020603050405020304"/>
                <a:ea typeface="sans-serif"/>
              </a:rPr>
              <a:t>службу</a:t>
            </a:r>
            <a:r>
              <a:rPr i="0" dirty="0">
                <a:latin typeface="Times New Roman" panose="02020603050405020304"/>
                <a:ea typeface="sans-serif"/>
              </a:rPr>
              <a:t> </a:t>
            </a:r>
            <a:r>
              <a:rPr i="0" dirty="0" err="1">
                <a:latin typeface="Times New Roman" panose="02020603050405020304"/>
                <a:ea typeface="sans-serif"/>
              </a:rPr>
              <a:t>новые</a:t>
            </a:r>
            <a:r>
              <a:rPr i="0" dirty="0">
                <a:latin typeface="Times New Roman" panose="02020603050405020304"/>
                <a:ea typeface="sans-serif"/>
              </a:rPr>
              <a:t> </a:t>
            </a:r>
            <a:r>
              <a:rPr i="0" dirty="0" err="1">
                <a:latin typeface="Times New Roman" panose="02020603050405020304"/>
                <a:ea typeface="sans-serif"/>
              </a:rPr>
              <a:t>квалифицированные</a:t>
            </a:r>
            <a:r>
              <a:rPr i="0" dirty="0">
                <a:latin typeface="Times New Roman" panose="02020603050405020304"/>
                <a:ea typeface="sans-serif"/>
              </a:rPr>
              <a:t> </a:t>
            </a:r>
            <a:r>
              <a:rPr i="0" dirty="0" err="1">
                <a:latin typeface="Times New Roman" panose="02020603050405020304"/>
                <a:ea typeface="sans-serif"/>
              </a:rPr>
              <a:t>кадры</a:t>
            </a:r>
            <a:r>
              <a:rPr i="0" dirty="0">
                <a:latin typeface="Times New Roman" panose="02020603050405020304"/>
                <a:ea typeface="sans-serif"/>
              </a:rPr>
              <a:t>. </a:t>
            </a:r>
            <a:r>
              <a:rPr i="0" dirty="0" err="1">
                <a:latin typeface="Times New Roman" panose="02020603050405020304"/>
                <a:ea typeface="sans-serif"/>
              </a:rPr>
              <a:t>Были</a:t>
            </a:r>
            <a:r>
              <a:rPr i="0" dirty="0">
                <a:latin typeface="Times New Roman" panose="02020603050405020304"/>
                <a:ea typeface="sans-serif"/>
              </a:rPr>
              <a:t> </a:t>
            </a:r>
            <a:r>
              <a:rPr i="0" dirty="0" err="1">
                <a:latin typeface="Times New Roman" panose="02020603050405020304"/>
                <a:ea typeface="sans-serif"/>
              </a:rPr>
              <a:t>введены</a:t>
            </a:r>
            <a:r>
              <a:rPr i="0" dirty="0">
                <a:latin typeface="Times New Roman" panose="02020603050405020304"/>
                <a:ea typeface="sans-serif"/>
              </a:rPr>
              <a:t> </a:t>
            </a:r>
            <a:r>
              <a:rPr i="0" dirty="0" err="1">
                <a:latin typeface="Times New Roman" panose="02020603050405020304"/>
                <a:ea typeface="sans-serif"/>
              </a:rPr>
              <a:t>надбавки</a:t>
            </a:r>
            <a:r>
              <a:rPr i="0" dirty="0">
                <a:latin typeface="Times New Roman" panose="02020603050405020304"/>
                <a:ea typeface="sans-serif"/>
              </a:rPr>
              <a:t> и </a:t>
            </a:r>
            <a:r>
              <a:rPr i="0" dirty="0" err="1">
                <a:latin typeface="Times New Roman" panose="02020603050405020304"/>
                <a:ea typeface="sans-serif"/>
              </a:rPr>
              <a:t>премии</a:t>
            </a:r>
            <a:r>
              <a:rPr i="0" dirty="0">
                <a:latin typeface="Times New Roman" panose="02020603050405020304"/>
                <a:ea typeface="sans-serif"/>
              </a:rPr>
              <a:t> в </a:t>
            </a:r>
            <a:r>
              <a:rPr i="0" dirty="0" err="1">
                <a:latin typeface="Times New Roman" panose="02020603050405020304"/>
                <a:ea typeface="sans-serif"/>
              </a:rPr>
              <a:t>зависимости</a:t>
            </a:r>
            <a:r>
              <a:rPr i="0" dirty="0">
                <a:latin typeface="Times New Roman" panose="02020603050405020304"/>
                <a:ea typeface="sans-serif"/>
              </a:rPr>
              <a:t> </a:t>
            </a:r>
            <a:r>
              <a:rPr i="0" dirty="0" err="1">
                <a:latin typeface="Times New Roman" panose="02020603050405020304"/>
                <a:ea typeface="sans-serif"/>
              </a:rPr>
              <a:t>от</a:t>
            </a:r>
            <a:r>
              <a:rPr i="0" dirty="0">
                <a:latin typeface="Times New Roman" panose="02020603050405020304"/>
                <a:ea typeface="sans-serif"/>
              </a:rPr>
              <a:t> </a:t>
            </a:r>
            <a:r>
              <a:rPr i="0" dirty="0" err="1">
                <a:latin typeface="Times New Roman" panose="02020603050405020304"/>
                <a:ea typeface="sans-serif"/>
              </a:rPr>
              <a:t>успехов</a:t>
            </a:r>
            <a:r>
              <a:rPr i="0" dirty="0">
                <a:latin typeface="Times New Roman" panose="02020603050405020304"/>
                <a:ea typeface="sans-serif"/>
              </a:rPr>
              <a:t> </a:t>
            </a:r>
            <a:r>
              <a:rPr i="0" dirty="0" err="1">
                <a:latin typeface="Times New Roman" panose="02020603050405020304"/>
                <a:ea typeface="sans-serif"/>
              </a:rPr>
              <a:t>на</a:t>
            </a:r>
            <a:r>
              <a:rPr i="0" dirty="0">
                <a:latin typeface="Times New Roman" panose="02020603050405020304"/>
                <a:ea typeface="sans-serif"/>
              </a:rPr>
              <a:t> </a:t>
            </a:r>
            <a:r>
              <a:rPr i="0" dirty="0" err="1">
                <a:latin typeface="Times New Roman" panose="02020603050405020304"/>
                <a:ea typeface="sans-serif"/>
              </a:rPr>
              <a:t>службе</a:t>
            </a:r>
            <a:r>
              <a:rPr i="0" dirty="0">
                <a:latin typeface="Times New Roman" panose="02020603050405020304"/>
                <a:ea typeface="sans-serif"/>
              </a:rPr>
              <a:t>, а </a:t>
            </a:r>
            <a:r>
              <a:rPr i="0" dirty="0" err="1">
                <a:latin typeface="Times New Roman" panose="02020603050405020304"/>
                <a:ea typeface="sans-serif"/>
              </a:rPr>
              <a:t>также</a:t>
            </a:r>
            <a:r>
              <a:rPr i="0" dirty="0">
                <a:latin typeface="Times New Roman" panose="02020603050405020304"/>
                <a:ea typeface="sans-serif"/>
              </a:rPr>
              <a:t> </a:t>
            </a:r>
            <a:r>
              <a:rPr i="0" dirty="0" err="1">
                <a:latin typeface="Times New Roman" panose="02020603050405020304"/>
                <a:ea typeface="sans-serif"/>
              </a:rPr>
              <a:t>значительно</a:t>
            </a:r>
            <a:r>
              <a:rPr i="0" dirty="0">
                <a:latin typeface="Times New Roman" panose="02020603050405020304"/>
                <a:ea typeface="sans-serif"/>
              </a:rPr>
              <a:t> </a:t>
            </a:r>
            <a:r>
              <a:rPr i="0" dirty="0" err="1">
                <a:latin typeface="Times New Roman" panose="02020603050405020304"/>
                <a:ea typeface="sans-serif"/>
              </a:rPr>
              <a:t>увеличены</a:t>
            </a:r>
            <a:r>
              <a:rPr i="0" dirty="0">
                <a:latin typeface="Times New Roman" panose="02020603050405020304"/>
                <a:ea typeface="sans-serif"/>
              </a:rPr>
              <a:t> </a:t>
            </a:r>
            <a:r>
              <a:rPr i="0" dirty="0" err="1">
                <a:latin typeface="Times New Roman" panose="02020603050405020304"/>
                <a:ea typeface="sans-serif"/>
              </a:rPr>
              <a:t>доплаты</a:t>
            </a:r>
            <a:r>
              <a:rPr i="0" dirty="0">
                <a:latin typeface="Times New Roman" panose="02020603050405020304"/>
                <a:ea typeface="sans-serif"/>
              </a:rPr>
              <a:t> </a:t>
            </a:r>
            <a:r>
              <a:rPr i="0" dirty="0" err="1">
                <a:latin typeface="Times New Roman" panose="02020603050405020304"/>
                <a:ea typeface="sans-serif"/>
              </a:rPr>
              <a:t>за</a:t>
            </a:r>
            <a:r>
              <a:rPr i="0" dirty="0">
                <a:latin typeface="Times New Roman" panose="02020603050405020304"/>
                <a:ea typeface="sans-serif"/>
              </a:rPr>
              <a:t> </a:t>
            </a:r>
            <a:r>
              <a:rPr i="0" dirty="0" err="1">
                <a:latin typeface="Times New Roman" panose="02020603050405020304"/>
                <a:ea typeface="sans-serif"/>
              </a:rPr>
              <a:t>воинское</a:t>
            </a:r>
            <a:r>
              <a:rPr i="0" dirty="0">
                <a:latin typeface="Times New Roman" panose="02020603050405020304"/>
                <a:ea typeface="sans-serif"/>
              </a:rPr>
              <a:t> </a:t>
            </a:r>
            <a:r>
              <a:rPr i="0" dirty="0" err="1">
                <a:latin typeface="Times New Roman" panose="02020603050405020304"/>
                <a:ea typeface="sans-serif"/>
              </a:rPr>
              <a:t>звание</a:t>
            </a:r>
            <a:r>
              <a:rPr i="0" dirty="0">
                <a:latin typeface="Times New Roman" panose="02020603050405020304"/>
                <a:ea typeface="sans-serif"/>
              </a:rPr>
              <a:t> и </a:t>
            </a:r>
            <a:r>
              <a:rPr i="0" dirty="0" err="1">
                <a:latin typeface="Times New Roman" panose="02020603050405020304"/>
                <a:ea typeface="sans-serif"/>
              </a:rPr>
              <a:t>выслугу</a:t>
            </a:r>
            <a:r>
              <a:rPr i="0" dirty="0">
                <a:latin typeface="Times New Roman" panose="02020603050405020304"/>
                <a:ea typeface="sans-serif"/>
              </a:rPr>
              <a:t> </a:t>
            </a:r>
            <a:r>
              <a:rPr i="0" dirty="0" err="1">
                <a:latin typeface="Times New Roman" panose="02020603050405020304"/>
                <a:ea typeface="sans-serif"/>
              </a:rPr>
              <a:t>лет</a:t>
            </a:r>
            <a:r>
              <a:rPr i="0" dirty="0">
                <a:latin typeface="Times New Roman" panose="02020603050405020304"/>
                <a:ea typeface="sans-serif"/>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ое поле 1"/>
          <p:cNvSpPr txBox="1"/>
          <p:nvPr/>
        </p:nvSpPr>
        <p:spPr>
          <a:xfrm>
            <a:off x="16510" y="33338"/>
            <a:ext cx="9103360" cy="2123658"/>
          </a:xfrm>
          <a:prstGeom prst="rect">
            <a:avLst/>
          </a:prstGeom>
        </p:spPr>
        <p:txBody>
          <a:bodyPr wrap="square">
            <a:spAutoFit/>
          </a:bodyPr>
          <a:lstStyle/>
          <a:p>
            <a:pPr algn="ctr" defTabSz="266700"/>
            <a:r>
              <a:rPr lang="ru-RU" sz="2200" b="1" i="0">
                <a:latin typeface="Times New Roman" panose="02020603050405020304"/>
                <a:ea typeface="SimSun" panose="02010600030101010101" pitchFamily="2" charset="-122"/>
              </a:rPr>
              <a:t>Учебные вопросы:</a:t>
            </a:r>
          </a:p>
          <a:p>
            <a:pPr algn="just" defTabSz="266700"/>
            <a:r>
              <a:rPr lang="ru-RU" sz="2200" i="0">
                <a:latin typeface="Times New Roman" panose="02020603050405020304"/>
                <a:ea typeface="SimSun" panose="02010600030101010101" pitchFamily="2" charset="-122"/>
              </a:rPr>
              <a:t>1. И</a:t>
            </a:r>
            <a:r>
              <a:rPr sz="2200" i="0">
                <a:latin typeface="Times New Roman" panose="02020603050405020304"/>
                <a:ea typeface="SimSun" panose="02010600030101010101" pitchFamily="2" charset="-122"/>
              </a:rPr>
              <a:t>стория возникновения и развития Вооруженных Сил Российской Федерации;</a:t>
            </a:r>
          </a:p>
          <a:p>
            <a:pPr algn="just" defTabSz="266700"/>
            <a:r>
              <a:rPr lang="ru-RU" sz="2200" i="0">
                <a:latin typeface="Times New Roman" panose="02020603050405020304"/>
                <a:ea typeface="SimSun" panose="02010600030101010101" pitchFamily="2" charset="-122"/>
              </a:rPr>
              <a:t>2. Э</a:t>
            </a:r>
            <a:r>
              <a:rPr sz="2200" i="0">
                <a:latin typeface="Times New Roman" panose="02020603050405020304"/>
                <a:ea typeface="SimSun" panose="02010600030101010101" pitchFamily="2" charset="-122"/>
              </a:rPr>
              <a:t>тапы становления современных Вооруженных Сил Российской Федерации;</a:t>
            </a:r>
          </a:p>
          <a:p>
            <a:pPr marL="0" indent="0" defTabSz="266700">
              <a:spcAft>
                <a:spcPct val="0"/>
              </a:spcAft>
            </a:pPr>
            <a:r>
              <a:rPr lang="ru-RU" sz="2200" i="0">
                <a:latin typeface="Times New Roman" panose="02020603050405020304"/>
                <a:ea typeface="SimSun" panose="02010600030101010101" pitchFamily="2" charset="-122"/>
              </a:rPr>
              <a:t>3. О</a:t>
            </a:r>
            <a:r>
              <a:rPr sz="2200" i="0">
                <a:latin typeface="Times New Roman" panose="02020603050405020304"/>
                <a:ea typeface="SimSun" panose="02010600030101010101" pitchFamily="2" charset="-122"/>
              </a:rPr>
              <a:t>сновные направления подготовки к военной службе</a:t>
            </a:r>
            <a:r>
              <a:rPr lang="ru-RU" sz="2200" i="0">
                <a:latin typeface="Times New Roman" panose="02020603050405020304"/>
                <a:ea typeface="SimSun" panose="02010600030101010101" pitchFamily="2" charset="-122"/>
              </a:rPr>
              <a: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ое поле 1"/>
          <p:cNvSpPr txBox="1"/>
          <p:nvPr/>
        </p:nvSpPr>
        <p:spPr>
          <a:xfrm>
            <a:off x="1" y="-20479"/>
            <a:ext cx="9157335" cy="2739211"/>
          </a:xfrm>
          <a:prstGeom prst="rect">
            <a:avLst/>
          </a:prstGeom>
          <a:noFill/>
        </p:spPr>
        <p:txBody>
          <a:bodyPr wrap="square" rtlCol="0" anchor="t">
            <a:spAutoFit/>
          </a:bodyPr>
          <a:lstStyle/>
          <a:p>
            <a:pPr marL="0" indent="0" algn="just" defTabSz="266700" fontAlgn="base"/>
            <a:r>
              <a:rPr lang="ru-RU" sz="2150">
                <a:latin typeface="Times New Roman" panose="02020603050405020304"/>
                <a:ea typeface="sans-serif"/>
                <a:sym typeface="+mn-ea"/>
              </a:rPr>
              <a:t>     </a:t>
            </a:r>
            <a:r>
              <a:rPr sz="2150">
                <a:latin typeface="Times New Roman" panose="02020603050405020304"/>
                <a:ea typeface="sans-serif"/>
                <a:sym typeface="+mn-ea"/>
              </a:rPr>
              <a:t>Для обеспечения жильем построено несколько сотен общежитий и создана программа военной ипотеки. А переподготовка офицеров проходит постоянно при назначении на новую должность, переводе в другую часть или повышении по службе.</a:t>
            </a:r>
            <a:endParaRPr sz="2150" i="0">
              <a:latin typeface="Times New Roman" panose="02020603050405020304"/>
              <a:ea typeface="sans-serif"/>
            </a:endParaRPr>
          </a:p>
          <a:p>
            <a:pPr marL="0" indent="0" algn="just" defTabSz="266700" fontAlgn="base"/>
            <a:r>
              <a:rPr lang="ru-RU" sz="2150">
                <a:latin typeface="Times New Roman" panose="02020603050405020304"/>
                <a:ea typeface="sans-serif"/>
                <a:sym typeface="+mn-ea"/>
              </a:rPr>
              <a:t>    </a:t>
            </a:r>
            <a:r>
              <a:rPr sz="2150">
                <a:latin typeface="Times New Roman" panose="02020603050405020304"/>
                <a:ea typeface="sans-serif"/>
                <a:sym typeface="+mn-ea"/>
              </a:rPr>
              <a:t>5.    К началу 2017 года перевооружение в разных родах войск составило от 47% до 95%. Приоритетные направления (военно-космические силы и военно-морской флот) уже практически полностью укомплектованы передовым вооружением.</a:t>
            </a:r>
            <a:endParaRPr lang="ru-RU" altLang="en-US" sz="2150">
              <a:latin typeface="Times New Roman" panose="02020603050405020304"/>
              <a:ea typeface="sans-serif"/>
              <a:sym typeface="+mn-ea"/>
            </a:endParaRPr>
          </a:p>
        </p:txBody>
      </p:sp>
      <p:pic>
        <p:nvPicPr>
          <p:cNvPr id="11" name="Изображение 10" descr="IMG_262"/>
          <p:cNvPicPr>
            <a:picLocks noChangeAspect="1"/>
          </p:cNvPicPr>
          <p:nvPr/>
        </p:nvPicPr>
        <p:blipFill>
          <a:blip r:embed="rId2"/>
          <a:stretch>
            <a:fillRect/>
          </a:stretch>
        </p:blipFill>
        <p:spPr>
          <a:xfrm>
            <a:off x="69517" y="2823686"/>
            <a:ext cx="4729480" cy="1995488"/>
          </a:xfrm>
          <a:prstGeom prst="rect">
            <a:avLst/>
          </a:prstGeom>
          <a:noFill/>
          <a:ln w="9525">
            <a:noFill/>
          </a:ln>
        </p:spPr>
      </p:pic>
      <p:pic>
        <p:nvPicPr>
          <p:cNvPr id="4" name="Изображение 9" descr="IMG_261"/>
          <p:cNvPicPr>
            <a:picLocks noChangeAspect="1"/>
          </p:cNvPicPr>
          <p:nvPr/>
        </p:nvPicPr>
        <p:blipFill>
          <a:blip r:embed="rId3"/>
          <a:stretch>
            <a:fillRect/>
          </a:stretch>
        </p:blipFill>
        <p:spPr>
          <a:xfrm>
            <a:off x="4856480" y="2823686"/>
            <a:ext cx="4110990" cy="2005013"/>
          </a:xfrm>
          <a:prstGeom prst="rect">
            <a:avLst/>
          </a:prstGeom>
          <a:noFill/>
          <a:ln w="9525">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ое поле 1"/>
          <p:cNvSpPr txBox="1"/>
          <p:nvPr/>
        </p:nvSpPr>
        <p:spPr>
          <a:xfrm>
            <a:off x="-3810" y="0"/>
            <a:ext cx="9161145" cy="4647426"/>
          </a:xfrm>
          <a:prstGeom prst="rect">
            <a:avLst/>
          </a:prstGeom>
          <a:noFill/>
        </p:spPr>
        <p:txBody>
          <a:bodyPr wrap="square" rtlCol="0" anchor="t">
            <a:spAutoFit/>
          </a:bodyPr>
          <a:lstStyle/>
          <a:p>
            <a:pPr marL="0" indent="0" defTabSz="266700">
              <a:spcAft>
                <a:spcPct val="0"/>
              </a:spcAft>
            </a:pPr>
            <a:r>
              <a:rPr lang="ru-RU" sz="2200" b="1" dirty="0">
                <a:latin typeface="Times New Roman" panose="02020603050405020304"/>
                <a:ea typeface="SimSun" panose="02010600030101010101" pitchFamily="2" charset="-122"/>
                <a:sym typeface="+mn-ea"/>
              </a:rPr>
              <a:t>Вопрос 3. </a:t>
            </a:r>
            <a:r>
              <a:rPr lang="ru-RU" sz="2200" u="sng" dirty="0">
                <a:latin typeface="Times New Roman" panose="02020603050405020304"/>
                <a:ea typeface="SimSun" panose="02010600030101010101" pitchFamily="2" charset="-122"/>
                <a:sym typeface="+mn-ea"/>
              </a:rPr>
              <a:t>О</a:t>
            </a:r>
            <a:r>
              <a:rPr sz="2200" u="sng" dirty="0" err="1">
                <a:latin typeface="Times New Roman" panose="02020603050405020304"/>
                <a:ea typeface="SimSun" panose="02010600030101010101" pitchFamily="2" charset="-122"/>
                <a:sym typeface="+mn-ea"/>
              </a:rPr>
              <a:t>сновные</a:t>
            </a:r>
            <a:r>
              <a:rPr sz="2200" u="sng" dirty="0">
                <a:latin typeface="Times New Roman" panose="02020603050405020304"/>
                <a:ea typeface="SimSun" panose="02010600030101010101" pitchFamily="2" charset="-122"/>
                <a:sym typeface="+mn-ea"/>
              </a:rPr>
              <a:t> </a:t>
            </a:r>
            <a:r>
              <a:rPr sz="2200" u="sng" dirty="0" err="1">
                <a:latin typeface="Times New Roman" panose="02020603050405020304"/>
                <a:ea typeface="SimSun" panose="02010600030101010101" pitchFamily="2" charset="-122"/>
                <a:sym typeface="+mn-ea"/>
              </a:rPr>
              <a:t>направления</a:t>
            </a:r>
            <a:r>
              <a:rPr sz="2200" u="sng" dirty="0">
                <a:latin typeface="Times New Roman" panose="02020603050405020304"/>
                <a:ea typeface="SimSun" panose="02010600030101010101" pitchFamily="2" charset="-122"/>
                <a:sym typeface="+mn-ea"/>
              </a:rPr>
              <a:t> </a:t>
            </a:r>
            <a:r>
              <a:rPr sz="2200" u="sng" dirty="0" err="1">
                <a:latin typeface="Times New Roman" panose="02020603050405020304"/>
                <a:ea typeface="SimSun" panose="02010600030101010101" pitchFamily="2" charset="-122"/>
                <a:sym typeface="+mn-ea"/>
              </a:rPr>
              <a:t>подготовки</a:t>
            </a:r>
            <a:r>
              <a:rPr sz="2200" u="sng" dirty="0">
                <a:latin typeface="Times New Roman" panose="02020603050405020304"/>
                <a:ea typeface="SimSun" panose="02010600030101010101" pitchFamily="2" charset="-122"/>
                <a:sym typeface="+mn-ea"/>
              </a:rPr>
              <a:t> к </a:t>
            </a:r>
            <a:r>
              <a:rPr sz="2200" u="sng" dirty="0" err="1">
                <a:latin typeface="Times New Roman" panose="02020603050405020304"/>
                <a:ea typeface="SimSun" panose="02010600030101010101" pitchFamily="2" charset="-122"/>
                <a:sym typeface="+mn-ea"/>
              </a:rPr>
              <a:t>военной</a:t>
            </a:r>
            <a:r>
              <a:rPr sz="2200" u="sng" dirty="0">
                <a:latin typeface="Times New Roman" panose="02020603050405020304"/>
                <a:ea typeface="SimSun" panose="02010600030101010101" pitchFamily="2" charset="-122"/>
                <a:sym typeface="+mn-ea"/>
              </a:rPr>
              <a:t> </a:t>
            </a:r>
            <a:r>
              <a:rPr sz="2200" u="sng" dirty="0" err="1">
                <a:latin typeface="Times New Roman" panose="02020603050405020304"/>
                <a:ea typeface="SimSun" panose="02010600030101010101" pitchFamily="2" charset="-122"/>
                <a:sym typeface="+mn-ea"/>
              </a:rPr>
              <a:t>службе</a:t>
            </a:r>
            <a:endParaRPr sz="2200" dirty="0">
              <a:latin typeface="Times New Roman" panose="02020603050405020304"/>
              <a:ea typeface="SimSun" panose="02010600030101010101" pitchFamily="2" charset="-122"/>
              <a:sym typeface="+mn-ea"/>
            </a:endParaRPr>
          </a:p>
          <a:p>
            <a:pPr marL="0" indent="0" defTabSz="266700">
              <a:spcAft>
                <a:spcPct val="0"/>
              </a:spcAft>
            </a:pPr>
            <a:endParaRPr lang="ru-RU" altLang="en-US" sz="2200" dirty="0">
              <a:latin typeface="Times New Roman" panose="02020603050405020304"/>
              <a:ea typeface="SimSun" panose="02010600030101010101" pitchFamily="2" charset="-122"/>
              <a:sym typeface="+mn-ea"/>
            </a:endParaRPr>
          </a:p>
          <a:p>
            <a:pPr marL="0" indent="0" algn="just" defTabSz="266700">
              <a:spcAft>
                <a:spcPct val="0"/>
              </a:spcAft>
            </a:pPr>
            <a:r>
              <a:rPr lang="ru-RU" altLang="en-US" dirty="0">
                <a:latin typeface="Times New Roman" panose="02020603050405020304"/>
                <a:ea typeface="SimSun" panose="02010600030101010101" pitchFamily="2" charset="-122"/>
                <a:sym typeface="+mn-ea"/>
              </a:rPr>
              <a:t>     Подготовка граждан Российской Федерации к военной службе организуется в соответствии с Федеральными законами "Об обороне", "О воинской обязанности и военной службе" и "Об образовании".</a:t>
            </a:r>
          </a:p>
          <a:p>
            <a:pPr marL="0" indent="0" algn="just" defTabSz="266700">
              <a:spcAft>
                <a:spcPct val="0"/>
              </a:spcAft>
            </a:pPr>
            <a:r>
              <a:rPr lang="ru-RU" altLang="en-US" dirty="0">
                <a:latin typeface="Times New Roman" panose="02020603050405020304"/>
                <a:ea typeface="SimSun" panose="02010600030101010101" pitchFamily="2" charset="-122"/>
                <a:sym typeface="+mn-ea"/>
              </a:rPr>
              <a:t>    </a:t>
            </a:r>
          </a:p>
          <a:p>
            <a:pPr marL="0" indent="0" algn="just" defTabSz="266700">
              <a:spcAft>
                <a:spcPct val="0"/>
              </a:spcAft>
            </a:pPr>
            <a:r>
              <a:rPr lang="ru-RU" altLang="en-US" dirty="0">
                <a:latin typeface="Times New Roman" panose="02020603050405020304"/>
                <a:ea typeface="SimSun" panose="02010600030101010101" pitchFamily="2" charset="-122"/>
                <a:sym typeface="+mn-ea"/>
              </a:rPr>
              <a:t>   Обязательная подготовка граждан к военной службе предусматривает:</a:t>
            </a:r>
          </a:p>
          <a:p>
            <a:pPr marL="0" indent="0" algn="just" defTabSz="266700">
              <a:spcAft>
                <a:spcPct val="0"/>
              </a:spcAft>
            </a:pPr>
            <a:r>
              <a:rPr lang="ru-RU" altLang="en-US" dirty="0">
                <a:latin typeface="Times New Roman" panose="02020603050405020304"/>
                <a:ea typeface="SimSun" panose="02010600030101010101" pitchFamily="2" charset="-122"/>
                <a:sym typeface="+mn-ea"/>
              </a:rPr>
              <a:t>- получение начальных знаний в области обороны;</a:t>
            </a:r>
          </a:p>
          <a:p>
            <a:pPr marL="0" indent="0" algn="just" defTabSz="266700">
              <a:spcAft>
                <a:spcPct val="0"/>
              </a:spcAft>
            </a:pPr>
            <a:r>
              <a:rPr lang="ru-RU" altLang="en-US" dirty="0">
                <a:latin typeface="Times New Roman" panose="02020603050405020304"/>
                <a:ea typeface="SimSun" panose="02010600030101010101" pitchFamily="2" charset="-122"/>
                <a:sym typeface="+mn-ea"/>
              </a:rPr>
              <a:t>- подготовку по основам военной службы в образовательных организациях в рамках освоения образовательной программы среднего общего образования или среднего профессионального образования и в учебных пунктах организаций;</a:t>
            </a:r>
          </a:p>
          <a:p>
            <a:pPr marL="0" indent="0" algn="just" defTabSz="266700">
              <a:spcAft>
                <a:spcPct val="0"/>
              </a:spcAft>
            </a:pPr>
            <a:r>
              <a:rPr lang="ru-RU" altLang="en-US" dirty="0">
                <a:latin typeface="Times New Roman" panose="02020603050405020304"/>
                <a:ea typeface="SimSun" panose="02010600030101010101" pitchFamily="2" charset="-122"/>
                <a:sym typeface="+mn-ea"/>
              </a:rPr>
              <a:t>- военно-патриотическое воспитание;</a:t>
            </a:r>
          </a:p>
          <a:p>
            <a:pPr marL="0" indent="0" algn="just" defTabSz="266700">
              <a:spcAft>
                <a:spcPct val="0"/>
              </a:spcAft>
            </a:pPr>
            <a:r>
              <a:rPr lang="ru-RU" altLang="en-US" dirty="0">
                <a:latin typeface="Times New Roman" panose="02020603050405020304"/>
                <a:ea typeface="SimSun" panose="02010600030101010101" pitchFamily="2" charset="-122"/>
                <a:sym typeface="+mn-ea"/>
              </a:rPr>
              <a:t>- подготовку по военно-учетным специальностям солдат, матросов, сержантов и старшин по направлению военного комиссариата; </a:t>
            </a:r>
          </a:p>
          <a:p>
            <a:pPr marL="0" indent="0" algn="just" defTabSz="266700">
              <a:spcAft>
                <a:spcPct val="0"/>
              </a:spcAft>
            </a:pPr>
            <a:r>
              <a:rPr lang="ru-RU" altLang="en-US" dirty="0">
                <a:latin typeface="Times New Roman" panose="02020603050405020304"/>
                <a:ea typeface="SimSun" panose="02010600030101010101" pitchFamily="2" charset="-122"/>
                <a:sym typeface="+mn-ea"/>
              </a:rPr>
              <a:t>- медицинское обследование,  медицинское освидетельствование и профессиональный психологический отбор.</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ое поле 1"/>
          <p:cNvSpPr txBox="1"/>
          <p:nvPr/>
        </p:nvSpPr>
        <p:spPr>
          <a:xfrm>
            <a:off x="35560" y="0"/>
            <a:ext cx="9154160" cy="4909036"/>
          </a:xfrm>
          <a:prstGeom prst="rect">
            <a:avLst/>
          </a:prstGeom>
        </p:spPr>
        <p:txBody>
          <a:bodyPr wrap="square">
            <a:spAutoFit/>
          </a:bodyPr>
          <a:lstStyle/>
          <a:p>
            <a:pPr algn="ctr" defTabSz="266700"/>
            <a:r>
              <a:rPr sz="2150" b="1" i="0" dirty="0" err="1">
                <a:solidFill>
                  <a:srgbClr val="000000"/>
                </a:solidFill>
                <a:latin typeface="Times New Roman" panose="02020603050405020304"/>
                <a:ea typeface="sans-serif"/>
              </a:rPr>
              <a:t>Получение</a:t>
            </a:r>
            <a:r>
              <a:rPr sz="2150" b="1" i="0" dirty="0">
                <a:solidFill>
                  <a:srgbClr val="000000"/>
                </a:solidFill>
                <a:latin typeface="Times New Roman" panose="02020603050405020304"/>
                <a:ea typeface="sans-serif"/>
              </a:rPr>
              <a:t> </a:t>
            </a:r>
            <a:r>
              <a:rPr sz="2150" b="1" i="0" dirty="0" err="1">
                <a:solidFill>
                  <a:srgbClr val="000000"/>
                </a:solidFill>
                <a:latin typeface="Times New Roman" panose="02020603050405020304"/>
                <a:ea typeface="sans-serif"/>
              </a:rPr>
              <a:t>начальных</a:t>
            </a:r>
            <a:r>
              <a:rPr sz="2150" b="1" i="0" dirty="0">
                <a:solidFill>
                  <a:srgbClr val="000000"/>
                </a:solidFill>
                <a:latin typeface="Times New Roman" panose="02020603050405020304"/>
                <a:ea typeface="sans-serif"/>
              </a:rPr>
              <a:t> </a:t>
            </a:r>
            <a:r>
              <a:rPr sz="2150" b="1" i="0" dirty="0" err="1">
                <a:solidFill>
                  <a:srgbClr val="000000"/>
                </a:solidFill>
                <a:latin typeface="Times New Roman" panose="02020603050405020304"/>
                <a:ea typeface="sans-serif"/>
              </a:rPr>
              <a:t>знаний</a:t>
            </a:r>
            <a:r>
              <a:rPr sz="2150" b="1" i="0" dirty="0">
                <a:solidFill>
                  <a:srgbClr val="000000"/>
                </a:solidFill>
                <a:latin typeface="Times New Roman" panose="02020603050405020304"/>
                <a:ea typeface="sans-serif"/>
              </a:rPr>
              <a:t> в </a:t>
            </a:r>
            <a:r>
              <a:rPr sz="2150" b="1" i="0" dirty="0" err="1">
                <a:solidFill>
                  <a:srgbClr val="000000"/>
                </a:solidFill>
                <a:latin typeface="Times New Roman" panose="02020603050405020304"/>
                <a:ea typeface="sans-serif"/>
              </a:rPr>
              <a:t>области</a:t>
            </a:r>
            <a:r>
              <a:rPr sz="2150" b="1" i="0" dirty="0">
                <a:solidFill>
                  <a:srgbClr val="000000"/>
                </a:solidFill>
                <a:latin typeface="Times New Roman" panose="02020603050405020304"/>
                <a:ea typeface="sans-serif"/>
              </a:rPr>
              <a:t> </a:t>
            </a:r>
            <a:r>
              <a:rPr sz="2150" b="1" i="0" dirty="0" err="1">
                <a:solidFill>
                  <a:srgbClr val="000000"/>
                </a:solidFill>
                <a:latin typeface="Times New Roman" panose="02020603050405020304"/>
                <a:ea typeface="sans-serif"/>
              </a:rPr>
              <a:t>обороны</a:t>
            </a:r>
            <a:endParaRPr sz="2150" b="1" i="0" dirty="0">
              <a:solidFill>
                <a:srgbClr val="000000"/>
              </a:solidFill>
              <a:latin typeface="Times New Roman" panose="02020603050405020304"/>
              <a:ea typeface="sans-serif"/>
            </a:endParaRPr>
          </a:p>
          <a:p>
            <a:pPr algn="just" defTabSz="266700"/>
            <a:r>
              <a:rPr sz="2150"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Получение</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гражданами</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начальных</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знаний</a:t>
            </a:r>
            <a:r>
              <a:rPr i="0" dirty="0">
                <a:solidFill>
                  <a:srgbClr val="000000"/>
                </a:solidFill>
                <a:latin typeface="Times New Roman" panose="02020603050405020304"/>
                <a:ea typeface="sans-serif"/>
              </a:rPr>
              <a:t> в </a:t>
            </a:r>
            <a:r>
              <a:rPr i="0" dirty="0" err="1">
                <a:solidFill>
                  <a:srgbClr val="000000"/>
                </a:solidFill>
                <a:latin typeface="Times New Roman" panose="02020603050405020304"/>
                <a:ea typeface="sans-serif"/>
              </a:rPr>
              <a:t>области</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обороны</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осуществляется</a:t>
            </a:r>
            <a:r>
              <a:rPr i="0" dirty="0">
                <a:solidFill>
                  <a:srgbClr val="000000"/>
                </a:solidFill>
                <a:latin typeface="Times New Roman" panose="02020603050405020304"/>
                <a:ea typeface="sans-serif"/>
              </a:rPr>
              <a:t> в </a:t>
            </a:r>
            <a:r>
              <a:rPr i="0" dirty="0" err="1">
                <a:solidFill>
                  <a:srgbClr val="000000"/>
                </a:solidFill>
                <a:latin typeface="Times New Roman" panose="02020603050405020304"/>
                <a:ea typeface="sans-serif"/>
              </a:rPr>
              <a:t>образовательных</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учреждениях</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основного</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общего</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образования</a:t>
            </a:r>
            <a:r>
              <a:rPr i="0" dirty="0">
                <a:solidFill>
                  <a:srgbClr val="000000"/>
                </a:solidFill>
                <a:latin typeface="Times New Roman" panose="02020603050405020304"/>
                <a:ea typeface="sans-serif"/>
              </a:rPr>
              <a:t> в </a:t>
            </a:r>
            <a:r>
              <a:rPr i="0" dirty="0" err="1">
                <a:solidFill>
                  <a:srgbClr val="000000"/>
                </a:solidFill>
                <a:latin typeface="Times New Roman" panose="02020603050405020304"/>
                <a:ea typeface="sans-serif"/>
              </a:rPr>
              <a:t>соответствии</a:t>
            </a:r>
            <a:r>
              <a:rPr i="0" dirty="0">
                <a:solidFill>
                  <a:srgbClr val="000000"/>
                </a:solidFill>
                <a:latin typeface="Times New Roman" panose="02020603050405020304"/>
                <a:ea typeface="sans-serif"/>
              </a:rPr>
              <a:t> с </a:t>
            </a:r>
            <a:r>
              <a:rPr i="0" dirty="0" err="1">
                <a:solidFill>
                  <a:srgbClr val="000000"/>
                </a:solidFill>
                <a:latin typeface="Times New Roman" panose="02020603050405020304"/>
                <a:ea typeface="sans-serif"/>
              </a:rPr>
              <a:t>государственным</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образовательным</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стандартом</a:t>
            </a:r>
            <a:r>
              <a:rPr i="0" dirty="0">
                <a:solidFill>
                  <a:srgbClr val="000000"/>
                </a:solidFill>
                <a:latin typeface="Times New Roman" panose="02020603050405020304"/>
                <a:ea typeface="sans-serif"/>
              </a:rPr>
              <a:t> в </a:t>
            </a:r>
            <a:r>
              <a:rPr i="0" dirty="0" err="1">
                <a:solidFill>
                  <a:srgbClr val="000000"/>
                </a:solidFill>
                <a:latin typeface="Times New Roman" panose="02020603050405020304"/>
                <a:ea typeface="sans-serif"/>
              </a:rPr>
              <a:t>ходе</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изучения</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курса</a:t>
            </a:r>
            <a:r>
              <a:rPr i="0" dirty="0">
                <a:solidFill>
                  <a:srgbClr val="000000"/>
                </a:solidFill>
                <a:latin typeface="Times New Roman" panose="02020603050405020304"/>
                <a:ea typeface="sans-serif"/>
              </a:rPr>
              <a:t> "О</a:t>
            </a:r>
            <a:r>
              <a:rPr lang="ru-RU" i="0" dirty="0">
                <a:solidFill>
                  <a:srgbClr val="000000"/>
                </a:solidFill>
                <a:latin typeface="Times New Roman" panose="02020603050405020304"/>
                <a:ea typeface="sans-serif"/>
              </a:rPr>
              <a:t>БЗР</a:t>
            </a:r>
            <a:r>
              <a:rPr i="0" dirty="0">
                <a:solidFill>
                  <a:srgbClr val="000000"/>
                </a:solidFill>
                <a:latin typeface="Times New Roman" panose="02020603050405020304"/>
                <a:ea typeface="sans-serif"/>
              </a:rPr>
              <a:t>". </a:t>
            </a:r>
          </a:p>
          <a:p>
            <a:pPr algn="ctr" defTabSz="266700"/>
            <a:r>
              <a:rPr b="1" i="0" dirty="0" err="1">
                <a:solidFill>
                  <a:srgbClr val="000000"/>
                </a:solidFill>
                <a:latin typeface="Times New Roman" panose="02020603050405020304"/>
                <a:ea typeface="sans-serif"/>
              </a:rPr>
              <a:t>Подготовка</a:t>
            </a:r>
            <a:r>
              <a:rPr b="1" i="0" dirty="0">
                <a:solidFill>
                  <a:srgbClr val="000000"/>
                </a:solidFill>
                <a:latin typeface="Times New Roman" panose="02020603050405020304"/>
                <a:ea typeface="sans-serif"/>
              </a:rPr>
              <a:t> </a:t>
            </a:r>
            <a:r>
              <a:rPr b="1" i="0" dirty="0" err="1">
                <a:solidFill>
                  <a:srgbClr val="000000"/>
                </a:solidFill>
                <a:latin typeface="Times New Roman" panose="02020603050405020304"/>
                <a:ea typeface="sans-serif"/>
              </a:rPr>
              <a:t>по</a:t>
            </a:r>
            <a:r>
              <a:rPr b="1" i="0" dirty="0">
                <a:solidFill>
                  <a:srgbClr val="000000"/>
                </a:solidFill>
                <a:latin typeface="Times New Roman" panose="02020603050405020304"/>
                <a:ea typeface="sans-serif"/>
              </a:rPr>
              <a:t> </a:t>
            </a:r>
            <a:r>
              <a:rPr b="1" i="0" dirty="0" err="1">
                <a:solidFill>
                  <a:srgbClr val="000000"/>
                </a:solidFill>
                <a:latin typeface="Times New Roman" panose="02020603050405020304"/>
                <a:ea typeface="sans-serif"/>
              </a:rPr>
              <a:t>основам</a:t>
            </a:r>
            <a:r>
              <a:rPr b="1" i="0" dirty="0">
                <a:solidFill>
                  <a:srgbClr val="000000"/>
                </a:solidFill>
                <a:latin typeface="Times New Roman" panose="02020603050405020304"/>
                <a:ea typeface="sans-serif"/>
              </a:rPr>
              <a:t> </a:t>
            </a:r>
            <a:r>
              <a:rPr b="1" i="0" dirty="0" err="1">
                <a:solidFill>
                  <a:srgbClr val="000000"/>
                </a:solidFill>
                <a:latin typeface="Times New Roman" panose="02020603050405020304"/>
                <a:ea typeface="sans-serif"/>
              </a:rPr>
              <a:t>военной</a:t>
            </a:r>
            <a:r>
              <a:rPr b="1" i="0" dirty="0">
                <a:solidFill>
                  <a:srgbClr val="000000"/>
                </a:solidFill>
                <a:latin typeface="Times New Roman" panose="02020603050405020304"/>
                <a:ea typeface="sans-serif"/>
              </a:rPr>
              <a:t> </a:t>
            </a:r>
            <a:r>
              <a:rPr b="1" i="0" dirty="0" err="1">
                <a:solidFill>
                  <a:srgbClr val="000000"/>
                </a:solidFill>
                <a:latin typeface="Times New Roman" panose="02020603050405020304"/>
                <a:ea typeface="sans-serif"/>
              </a:rPr>
              <a:t>службы</a:t>
            </a:r>
            <a:endParaRPr b="1" i="0" dirty="0">
              <a:solidFill>
                <a:srgbClr val="000000"/>
              </a:solidFill>
              <a:latin typeface="Times New Roman" panose="02020603050405020304"/>
              <a:ea typeface="sans-serif"/>
            </a:endParaRPr>
          </a:p>
          <a:p>
            <a:pPr algn="just" defTabSz="266700"/>
            <a:r>
              <a:rPr i="0" dirty="0" err="1">
                <a:solidFill>
                  <a:srgbClr val="000000"/>
                </a:solidFill>
                <a:latin typeface="Times New Roman" panose="02020603050405020304"/>
                <a:ea typeface="sans-serif"/>
              </a:rPr>
              <a:t>До</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призыва</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на</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военную</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службу</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граждане</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мужского</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пола</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проходят</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подготовку</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по</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основам</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военной</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службы</a:t>
            </a:r>
            <a:r>
              <a:rPr i="0" dirty="0">
                <a:solidFill>
                  <a:srgbClr val="000000"/>
                </a:solidFill>
                <a:latin typeface="Times New Roman" panose="02020603050405020304"/>
                <a:ea typeface="sans-serif"/>
              </a:rPr>
              <a:t> в </a:t>
            </a:r>
            <a:r>
              <a:rPr i="0" dirty="0" err="1">
                <a:solidFill>
                  <a:srgbClr val="000000"/>
                </a:solidFill>
                <a:latin typeface="Times New Roman" panose="02020603050405020304"/>
                <a:ea typeface="sans-serif"/>
              </a:rPr>
              <a:t>государственных</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муниципальных</a:t>
            </a:r>
            <a:r>
              <a:rPr i="0" dirty="0">
                <a:solidFill>
                  <a:srgbClr val="000000"/>
                </a:solidFill>
                <a:latin typeface="Times New Roman" panose="02020603050405020304"/>
                <a:ea typeface="sans-serif"/>
              </a:rPr>
              <a:t> и </a:t>
            </a:r>
            <a:r>
              <a:rPr i="0" dirty="0" err="1">
                <a:solidFill>
                  <a:srgbClr val="000000"/>
                </a:solidFill>
                <a:latin typeface="Times New Roman" panose="02020603050405020304"/>
                <a:ea typeface="sans-serif"/>
              </a:rPr>
              <a:t>негосударственных</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образовательных</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учреждениях</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среднего</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полного</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общего</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образования</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образовательных</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учреждениях</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начального</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профессионального</a:t>
            </a:r>
            <a:r>
              <a:rPr i="0" dirty="0">
                <a:solidFill>
                  <a:srgbClr val="000000"/>
                </a:solidFill>
                <a:latin typeface="Times New Roman" panose="02020603050405020304"/>
                <a:ea typeface="sans-serif"/>
              </a:rPr>
              <a:t> и </a:t>
            </a:r>
            <a:r>
              <a:rPr i="0" dirty="0" err="1">
                <a:solidFill>
                  <a:srgbClr val="000000"/>
                </a:solidFill>
                <a:latin typeface="Times New Roman" panose="02020603050405020304"/>
                <a:ea typeface="sans-serif"/>
              </a:rPr>
              <a:t>среднего</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профессионального</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образования</a:t>
            </a:r>
            <a:r>
              <a:rPr i="0" dirty="0">
                <a:solidFill>
                  <a:srgbClr val="000000"/>
                </a:solidFill>
                <a:latin typeface="Times New Roman" panose="02020603050405020304"/>
                <a:ea typeface="sans-serif"/>
              </a:rPr>
              <a:t> в </a:t>
            </a:r>
            <a:r>
              <a:rPr i="0" dirty="0" err="1">
                <a:solidFill>
                  <a:srgbClr val="000000"/>
                </a:solidFill>
                <a:latin typeface="Times New Roman" panose="02020603050405020304"/>
                <a:ea typeface="sans-serif"/>
              </a:rPr>
              <a:t>течение</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двух</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последних</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лет</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обучения</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Эта</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подготовка</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проводится</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штатными</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преподавателями</a:t>
            </a:r>
            <a:r>
              <a:rPr i="0" dirty="0">
                <a:solidFill>
                  <a:srgbClr val="000000"/>
                </a:solidFill>
                <a:latin typeface="Times New Roman" panose="02020603050405020304"/>
                <a:ea typeface="sans-serif"/>
              </a:rPr>
              <a:t> в </a:t>
            </a:r>
            <a:r>
              <a:rPr i="0" dirty="0" err="1">
                <a:solidFill>
                  <a:srgbClr val="000000"/>
                </a:solidFill>
                <a:latin typeface="Times New Roman" panose="02020603050405020304"/>
                <a:ea typeface="sans-serif"/>
              </a:rPr>
              <a:t>соответствии</a:t>
            </a:r>
            <a:r>
              <a:rPr i="0" dirty="0">
                <a:solidFill>
                  <a:srgbClr val="000000"/>
                </a:solidFill>
                <a:latin typeface="Times New Roman" panose="02020603050405020304"/>
                <a:ea typeface="sans-serif"/>
              </a:rPr>
              <a:t> с </a:t>
            </a:r>
            <a:r>
              <a:rPr i="0" dirty="0" err="1">
                <a:solidFill>
                  <a:srgbClr val="000000"/>
                </a:solidFill>
                <a:latin typeface="Times New Roman" panose="02020603050405020304"/>
                <a:ea typeface="sans-serif"/>
              </a:rPr>
              <a:t>государственным</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образовательным</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стандартом</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Граждане</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достигшие</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возраста</a:t>
            </a:r>
            <a:r>
              <a:rPr i="0" dirty="0">
                <a:solidFill>
                  <a:srgbClr val="000000"/>
                </a:solidFill>
                <a:latin typeface="Times New Roman" panose="02020603050405020304"/>
                <a:ea typeface="sans-serif"/>
              </a:rPr>
              <a:t> 16 </a:t>
            </a:r>
            <a:r>
              <a:rPr i="0" dirty="0" err="1">
                <a:solidFill>
                  <a:srgbClr val="000000"/>
                </a:solidFill>
                <a:latin typeface="Times New Roman" panose="02020603050405020304"/>
                <a:ea typeface="sans-serif"/>
              </a:rPr>
              <a:t>лет</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работающие</a:t>
            </a:r>
            <a:r>
              <a:rPr i="0" dirty="0">
                <a:solidFill>
                  <a:srgbClr val="000000"/>
                </a:solidFill>
                <a:latin typeface="Times New Roman" panose="02020603050405020304"/>
                <a:ea typeface="sans-serif"/>
              </a:rPr>
              <a:t> в </a:t>
            </a:r>
            <a:r>
              <a:rPr i="0" dirty="0" err="1">
                <a:solidFill>
                  <a:srgbClr val="000000"/>
                </a:solidFill>
                <a:latin typeface="Times New Roman" panose="02020603050405020304"/>
                <a:ea typeface="sans-serif"/>
              </a:rPr>
              <a:t>организациях</a:t>
            </a:r>
            <a:r>
              <a:rPr i="0" dirty="0">
                <a:solidFill>
                  <a:srgbClr val="000000"/>
                </a:solidFill>
                <a:latin typeface="Times New Roman" panose="02020603050405020304"/>
                <a:ea typeface="sans-serif"/>
              </a:rPr>
              <a:t> и </a:t>
            </a:r>
            <a:r>
              <a:rPr i="0" dirty="0" err="1">
                <a:solidFill>
                  <a:srgbClr val="000000"/>
                </a:solidFill>
                <a:latin typeface="Times New Roman" panose="02020603050405020304"/>
                <a:ea typeface="sans-serif"/>
              </a:rPr>
              <a:t>не</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прошедшие</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подготовку</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по</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основам</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военной</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службы</a:t>
            </a:r>
            <a:r>
              <a:rPr i="0" dirty="0">
                <a:solidFill>
                  <a:srgbClr val="000000"/>
                </a:solidFill>
                <a:latin typeface="Times New Roman" panose="02020603050405020304"/>
                <a:ea typeface="sans-serif"/>
              </a:rPr>
              <a:t> в </a:t>
            </a:r>
            <a:r>
              <a:rPr i="0" dirty="0" err="1">
                <a:solidFill>
                  <a:srgbClr val="000000"/>
                </a:solidFill>
                <a:latin typeface="Times New Roman" panose="02020603050405020304"/>
                <a:ea typeface="sans-serif"/>
              </a:rPr>
              <a:t>образовательных</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учреждениях</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привлекаются</a:t>
            </a:r>
            <a:r>
              <a:rPr i="0" dirty="0">
                <a:solidFill>
                  <a:srgbClr val="000000"/>
                </a:solidFill>
                <a:latin typeface="Times New Roman" panose="02020603050405020304"/>
                <a:ea typeface="sans-serif"/>
              </a:rPr>
              <a:t> к </a:t>
            </a:r>
            <a:r>
              <a:rPr i="0" dirty="0" err="1">
                <a:solidFill>
                  <a:srgbClr val="000000"/>
                </a:solidFill>
                <a:latin typeface="Times New Roman" panose="02020603050405020304"/>
                <a:ea typeface="sans-serif"/>
              </a:rPr>
              <a:t>занятиям</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по</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основам</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военной</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службы</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на</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учебных</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пунктах</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организаций</a:t>
            </a:r>
            <a:r>
              <a:rPr i="0" dirty="0">
                <a:solidFill>
                  <a:srgbClr val="000000"/>
                </a:solidFill>
                <a:latin typeface="Times New Roman" panose="02020603050405020304"/>
                <a:ea typeface="sans-serif"/>
              </a:rPr>
              <a:t>, а </a:t>
            </a:r>
            <a:r>
              <a:rPr i="0" dirty="0" err="1">
                <a:solidFill>
                  <a:srgbClr val="000000"/>
                </a:solidFill>
                <a:latin typeface="Times New Roman" panose="02020603050405020304"/>
                <a:ea typeface="sans-serif"/>
              </a:rPr>
              <a:t>также</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на</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объединенных</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районных</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или</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городских</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учебных</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пунктах</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По</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направлениям</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военных</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комиссариатов</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обучаются</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также</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граждане</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которые</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нигде</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не</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учатся</a:t>
            </a:r>
            <a:r>
              <a:rPr i="0" dirty="0">
                <a:solidFill>
                  <a:srgbClr val="000000"/>
                </a:solidFill>
                <a:latin typeface="Times New Roman" panose="02020603050405020304"/>
                <a:ea typeface="sans-serif"/>
              </a:rPr>
              <a:t> и </a:t>
            </a:r>
            <a:r>
              <a:rPr i="0" dirty="0" err="1">
                <a:solidFill>
                  <a:srgbClr val="000000"/>
                </a:solidFill>
                <a:latin typeface="Times New Roman" panose="02020603050405020304"/>
                <a:ea typeface="sans-serif"/>
              </a:rPr>
              <a:t>не</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работают</a:t>
            </a:r>
            <a:r>
              <a:rPr i="0" dirty="0">
                <a:solidFill>
                  <a:srgbClr val="000000"/>
                </a:solidFill>
                <a:latin typeface="Times New Roman" panose="02020603050405020304"/>
                <a:ea typeface="sans-serif"/>
              </a:rPr>
              <a:t> и </a:t>
            </a:r>
            <a:r>
              <a:rPr i="0" dirty="0" err="1">
                <a:solidFill>
                  <a:srgbClr val="000000"/>
                </a:solidFill>
                <a:latin typeface="Times New Roman" panose="02020603050405020304"/>
                <a:ea typeface="sans-serif"/>
              </a:rPr>
              <a:t>которые</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не</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прошли</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ранее</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подготовку</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по</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основам</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военной</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службы</a:t>
            </a:r>
            <a:r>
              <a:rPr i="0" dirty="0">
                <a:solidFill>
                  <a:srgbClr val="000000"/>
                </a:solidFill>
                <a:latin typeface="Times New Roman" panose="02020603050405020304"/>
                <a:ea typeface="sans-serif"/>
              </a:rPr>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ое поле 1"/>
          <p:cNvSpPr txBox="1"/>
          <p:nvPr/>
        </p:nvSpPr>
        <p:spPr>
          <a:xfrm>
            <a:off x="-36195" y="-20479"/>
            <a:ext cx="9148445" cy="5376087"/>
          </a:xfrm>
          <a:prstGeom prst="rect">
            <a:avLst/>
          </a:prstGeom>
        </p:spPr>
        <p:txBody>
          <a:bodyPr wrap="square">
            <a:spAutoFit/>
          </a:bodyPr>
          <a:lstStyle/>
          <a:p>
            <a:pPr algn="ctr" defTabSz="266700">
              <a:lnSpc>
                <a:spcPct val="90000"/>
              </a:lnSpc>
            </a:pPr>
            <a:r>
              <a:rPr sz="2150" b="1" i="0" dirty="0" err="1">
                <a:solidFill>
                  <a:srgbClr val="000000"/>
                </a:solidFill>
                <a:latin typeface="Times New Roman" panose="02020603050405020304"/>
                <a:ea typeface="sans-serif"/>
              </a:rPr>
              <a:t>Военно-патриотическое</a:t>
            </a:r>
            <a:r>
              <a:rPr sz="2150" b="1" i="0" dirty="0">
                <a:solidFill>
                  <a:srgbClr val="000000"/>
                </a:solidFill>
                <a:latin typeface="Times New Roman" panose="02020603050405020304"/>
                <a:ea typeface="sans-serif"/>
              </a:rPr>
              <a:t> </a:t>
            </a:r>
            <a:r>
              <a:rPr sz="2150" b="1" i="0" dirty="0" err="1">
                <a:solidFill>
                  <a:srgbClr val="000000"/>
                </a:solidFill>
                <a:latin typeface="Times New Roman" panose="02020603050405020304"/>
                <a:ea typeface="sans-serif"/>
              </a:rPr>
              <a:t>воспитание</a:t>
            </a:r>
            <a:endParaRPr sz="2150" b="1" i="0" dirty="0">
              <a:solidFill>
                <a:srgbClr val="000000"/>
              </a:solidFill>
              <a:latin typeface="Times New Roman" panose="02020603050405020304"/>
              <a:ea typeface="sans-serif"/>
            </a:endParaRPr>
          </a:p>
          <a:p>
            <a:pPr algn="just" defTabSz="266700">
              <a:lnSpc>
                <a:spcPct val="90000"/>
              </a:lnSpc>
            </a:pPr>
            <a:r>
              <a:rPr lang="ru-RU" b="1" i="0" dirty="0">
                <a:solidFill>
                  <a:srgbClr val="000000"/>
                </a:solidFill>
                <a:latin typeface="Times New Roman" panose="02020603050405020304"/>
                <a:ea typeface="sans-serif"/>
              </a:rPr>
              <a:t>  </a:t>
            </a:r>
            <a:r>
              <a:rPr lang="ru-RU" i="0" dirty="0">
                <a:solidFill>
                  <a:srgbClr val="000000"/>
                </a:solidFill>
                <a:latin typeface="Times New Roman" panose="02020603050405020304"/>
                <a:ea typeface="sans-serif"/>
              </a:rPr>
              <a:t> Э</a:t>
            </a:r>
            <a:r>
              <a:rPr i="0" dirty="0" err="1">
                <a:solidFill>
                  <a:srgbClr val="000000"/>
                </a:solidFill>
                <a:latin typeface="Times New Roman" panose="02020603050405020304"/>
                <a:ea typeface="sans-serif"/>
              </a:rPr>
              <a:t>то</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многоплановая</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систематическая</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целенаправленная</a:t>
            </a:r>
            <a:r>
              <a:rPr i="0" dirty="0">
                <a:solidFill>
                  <a:srgbClr val="000000"/>
                </a:solidFill>
                <a:latin typeface="Times New Roman" panose="02020603050405020304"/>
                <a:ea typeface="sans-serif"/>
              </a:rPr>
              <a:t> и </a:t>
            </a:r>
            <a:r>
              <a:rPr i="0" dirty="0" err="1">
                <a:solidFill>
                  <a:srgbClr val="000000"/>
                </a:solidFill>
                <a:latin typeface="Times New Roman" panose="02020603050405020304"/>
                <a:ea typeface="sans-serif"/>
              </a:rPr>
              <a:t>скоординированная</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деятельность</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государственных</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органов</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общественных</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объединений</a:t>
            </a:r>
            <a:r>
              <a:rPr i="0" dirty="0">
                <a:solidFill>
                  <a:srgbClr val="000000"/>
                </a:solidFill>
                <a:latin typeface="Times New Roman" panose="02020603050405020304"/>
                <a:ea typeface="sans-serif"/>
              </a:rPr>
              <a:t> и </a:t>
            </a:r>
            <a:r>
              <a:rPr i="0" dirty="0" err="1">
                <a:solidFill>
                  <a:srgbClr val="000000"/>
                </a:solidFill>
                <a:latin typeface="Times New Roman" panose="02020603050405020304"/>
                <a:ea typeface="sans-serif"/>
              </a:rPr>
              <a:t>организаций</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по</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формированию</a:t>
            </a:r>
            <a:r>
              <a:rPr i="0" dirty="0">
                <a:solidFill>
                  <a:srgbClr val="000000"/>
                </a:solidFill>
                <a:latin typeface="Times New Roman" panose="02020603050405020304"/>
                <a:ea typeface="sans-serif"/>
              </a:rPr>
              <a:t> у </a:t>
            </a:r>
            <a:r>
              <a:rPr i="0" dirty="0" err="1">
                <a:solidFill>
                  <a:srgbClr val="000000"/>
                </a:solidFill>
                <a:latin typeface="Times New Roman" panose="02020603050405020304"/>
                <a:ea typeface="sans-serif"/>
              </a:rPr>
              <a:t>молодежи</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высокого</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патриотического</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сознания</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возвышенного</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чувства</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верности</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своему</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Отечеству</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готовности</a:t>
            </a:r>
            <a:r>
              <a:rPr i="0" dirty="0">
                <a:solidFill>
                  <a:srgbClr val="000000"/>
                </a:solidFill>
                <a:latin typeface="Times New Roman" panose="02020603050405020304"/>
                <a:ea typeface="sans-serif"/>
              </a:rPr>
              <a:t> к </a:t>
            </a:r>
            <a:r>
              <a:rPr i="0" dirty="0" err="1">
                <a:solidFill>
                  <a:srgbClr val="000000"/>
                </a:solidFill>
                <a:latin typeface="Times New Roman" panose="02020603050405020304"/>
                <a:ea typeface="sans-serif"/>
              </a:rPr>
              <a:t>его</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защите</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соответствующих</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морально-психологических</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качеств</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практических</a:t>
            </a:r>
            <a:r>
              <a:rPr i="0" dirty="0">
                <a:solidFill>
                  <a:srgbClr val="000000"/>
                </a:solidFill>
                <a:latin typeface="Times New Roman" panose="02020603050405020304"/>
                <a:ea typeface="sans-serif"/>
              </a:rPr>
              <a:t> и </a:t>
            </a:r>
            <a:r>
              <a:rPr i="0" dirty="0" err="1">
                <a:solidFill>
                  <a:srgbClr val="000000"/>
                </a:solidFill>
                <a:latin typeface="Times New Roman" panose="02020603050405020304"/>
                <a:ea typeface="sans-serif"/>
              </a:rPr>
              <a:t>физических</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навыков</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необходимых</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для</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военной</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службы</a:t>
            </a:r>
            <a:r>
              <a:rPr i="0" dirty="0">
                <a:solidFill>
                  <a:srgbClr val="000000"/>
                </a:solidFill>
                <a:latin typeface="Times New Roman" panose="02020603050405020304"/>
                <a:ea typeface="sans-serif"/>
              </a:rPr>
              <a:t>.</a:t>
            </a:r>
          </a:p>
          <a:p>
            <a:pPr algn="ctr" defTabSz="266700">
              <a:lnSpc>
                <a:spcPct val="90000"/>
              </a:lnSpc>
            </a:pPr>
            <a:r>
              <a:rPr b="1" i="0" dirty="0" err="1">
                <a:solidFill>
                  <a:srgbClr val="000000"/>
                </a:solidFill>
                <a:latin typeface="Times New Roman" panose="02020603050405020304"/>
                <a:ea typeface="sans-serif"/>
              </a:rPr>
              <a:t>Подготовка</a:t>
            </a:r>
            <a:r>
              <a:rPr b="1" i="0" dirty="0">
                <a:solidFill>
                  <a:srgbClr val="000000"/>
                </a:solidFill>
                <a:latin typeface="Times New Roman" panose="02020603050405020304"/>
                <a:ea typeface="sans-serif"/>
              </a:rPr>
              <a:t> </a:t>
            </a:r>
            <a:r>
              <a:rPr b="1" i="0" dirty="0" err="1">
                <a:solidFill>
                  <a:srgbClr val="000000"/>
                </a:solidFill>
                <a:latin typeface="Times New Roman" panose="02020603050405020304"/>
                <a:ea typeface="sans-serif"/>
              </a:rPr>
              <a:t>по</a:t>
            </a:r>
            <a:r>
              <a:rPr b="1" i="0" dirty="0">
                <a:solidFill>
                  <a:srgbClr val="000000"/>
                </a:solidFill>
                <a:latin typeface="Times New Roman" panose="02020603050405020304"/>
                <a:ea typeface="sans-serif"/>
              </a:rPr>
              <a:t> </a:t>
            </a:r>
            <a:r>
              <a:rPr b="1" i="0" dirty="0" err="1">
                <a:solidFill>
                  <a:srgbClr val="000000"/>
                </a:solidFill>
                <a:latin typeface="Times New Roman" panose="02020603050405020304"/>
                <a:ea typeface="sans-serif"/>
              </a:rPr>
              <a:t>военно-учетным</a:t>
            </a:r>
            <a:r>
              <a:rPr b="1" i="0" dirty="0">
                <a:solidFill>
                  <a:srgbClr val="000000"/>
                </a:solidFill>
                <a:latin typeface="Times New Roman" panose="02020603050405020304"/>
                <a:ea typeface="sans-serif"/>
              </a:rPr>
              <a:t> </a:t>
            </a:r>
            <a:r>
              <a:rPr b="1" i="0" dirty="0" err="1">
                <a:solidFill>
                  <a:srgbClr val="000000"/>
                </a:solidFill>
                <a:latin typeface="Times New Roman" panose="02020603050405020304"/>
                <a:ea typeface="sans-serif"/>
              </a:rPr>
              <a:t>специальностям</a:t>
            </a:r>
            <a:endParaRPr b="1" i="0" dirty="0">
              <a:solidFill>
                <a:srgbClr val="000000"/>
              </a:solidFill>
              <a:latin typeface="Times New Roman" panose="02020603050405020304"/>
              <a:ea typeface="sans-serif"/>
            </a:endParaRPr>
          </a:p>
          <a:p>
            <a:pPr algn="just" defTabSz="266700">
              <a:lnSpc>
                <a:spcPct val="90000"/>
              </a:lnSpc>
            </a:pPr>
            <a:r>
              <a:rPr lang="ru-RU"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Она</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проводится</a:t>
            </a:r>
            <a:r>
              <a:rPr i="0" dirty="0">
                <a:solidFill>
                  <a:srgbClr val="000000"/>
                </a:solidFill>
                <a:latin typeface="Times New Roman" panose="02020603050405020304"/>
                <a:ea typeface="sans-serif"/>
              </a:rPr>
              <a:t> в </a:t>
            </a:r>
            <a:r>
              <a:rPr i="0" dirty="0" err="1">
                <a:solidFill>
                  <a:srgbClr val="000000"/>
                </a:solidFill>
                <a:latin typeface="Times New Roman" panose="02020603050405020304"/>
                <a:ea typeface="sans-serif"/>
              </a:rPr>
              <a:t>общественных</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объединениях</a:t>
            </a:r>
            <a:r>
              <a:rPr i="0" dirty="0">
                <a:solidFill>
                  <a:srgbClr val="000000"/>
                </a:solidFill>
                <a:latin typeface="Times New Roman" panose="02020603050405020304"/>
                <a:ea typeface="sans-serif"/>
              </a:rPr>
              <a:t> и </a:t>
            </a:r>
            <a:r>
              <a:rPr i="0" dirty="0" err="1">
                <a:solidFill>
                  <a:srgbClr val="000000"/>
                </a:solidFill>
                <a:latin typeface="Times New Roman" panose="02020603050405020304"/>
                <a:ea typeface="sans-serif"/>
              </a:rPr>
              <a:t>образовательных</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учреждениях</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начального</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профессионального</a:t>
            </a:r>
            <a:r>
              <a:rPr i="0" dirty="0">
                <a:solidFill>
                  <a:srgbClr val="000000"/>
                </a:solidFill>
                <a:latin typeface="Times New Roman" panose="02020603050405020304"/>
                <a:ea typeface="sans-serif"/>
              </a:rPr>
              <a:t> и </a:t>
            </a:r>
            <a:r>
              <a:rPr i="0" dirty="0" err="1">
                <a:solidFill>
                  <a:srgbClr val="000000"/>
                </a:solidFill>
                <a:latin typeface="Times New Roman" panose="02020603050405020304"/>
                <a:ea typeface="sans-serif"/>
              </a:rPr>
              <a:t>среднего</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профессионального</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образования</a:t>
            </a:r>
            <a:r>
              <a:rPr i="0" dirty="0">
                <a:solidFill>
                  <a:srgbClr val="000000"/>
                </a:solidFill>
                <a:latin typeface="Times New Roman" panose="02020603050405020304"/>
                <a:ea typeface="sans-serif"/>
              </a:rPr>
              <a:t> с </a:t>
            </a:r>
            <a:r>
              <a:rPr i="0" dirty="0" err="1">
                <a:solidFill>
                  <a:srgbClr val="000000"/>
                </a:solidFill>
                <a:latin typeface="Times New Roman" panose="02020603050405020304"/>
                <a:ea typeface="sans-serif"/>
              </a:rPr>
              <a:t>гражданами</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мужского</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пола</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достигшими</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возраста</a:t>
            </a:r>
            <a:r>
              <a:rPr i="0" dirty="0">
                <a:solidFill>
                  <a:srgbClr val="000000"/>
                </a:solidFill>
                <a:latin typeface="Times New Roman" panose="02020603050405020304"/>
                <a:ea typeface="sans-serif"/>
              </a:rPr>
              <a:t> 17 </a:t>
            </a:r>
            <a:r>
              <a:rPr i="0" dirty="0" err="1">
                <a:solidFill>
                  <a:srgbClr val="000000"/>
                </a:solidFill>
                <a:latin typeface="Times New Roman" panose="02020603050405020304"/>
                <a:ea typeface="sans-serif"/>
              </a:rPr>
              <a:t>лет</a:t>
            </a:r>
            <a:r>
              <a:rPr i="0" dirty="0">
                <a:solidFill>
                  <a:srgbClr val="000000"/>
                </a:solidFill>
                <a:latin typeface="Times New Roman" panose="02020603050405020304"/>
                <a:ea typeface="sans-serif"/>
              </a:rPr>
              <a:t>. </a:t>
            </a:r>
          </a:p>
          <a:p>
            <a:pPr algn="just" defTabSz="266700">
              <a:lnSpc>
                <a:spcPct val="90000"/>
              </a:lnSpc>
            </a:pPr>
            <a:r>
              <a:rPr lang="ru-RU"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Задачами</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подготовки</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по</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военно-учетным</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специальностям</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являются</a:t>
            </a:r>
            <a:r>
              <a:rPr i="0" dirty="0">
                <a:solidFill>
                  <a:srgbClr val="000000"/>
                </a:solidFill>
                <a:latin typeface="Times New Roman" panose="02020603050405020304"/>
                <a:ea typeface="sans-serif"/>
              </a:rPr>
              <a:t>:</a:t>
            </a:r>
          </a:p>
          <a:p>
            <a:pPr algn="just" defTabSz="266700">
              <a:lnSpc>
                <a:spcPct val="90000"/>
              </a:lnSpc>
            </a:pPr>
            <a:r>
              <a:rPr lang="ru-RU"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воспитание</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юношей</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подлежащих</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призыву</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на</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военную</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службу</a:t>
            </a:r>
            <a:r>
              <a:rPr i="0" dirty="0">
                <a:solidFill>
                  <a:srgbClr val="000000"/>
                </a:solidFill>
                <a:latin typeface="Times New Roman" panose="02020603050405020304"/>
                <a:ea typeface="sans-serif"/>
              </a:rPr>
              <a:t>, в </a:t>
            </a:r>
            <a:r>
              <a:rPr i="0" dirty="0" err="1">
                <a:solidFill>
                  <a:srgbClr val="000000"/>
                </a:solidFill>
                <a:latin typeface="Times New Roman" panose="02020603050405020304"/>
                <a:ea typeface="sans-serif"/>
              </a:rPr>
              <a:t>духе</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готовности</a:t>
            </a:r>
            <a:r>
              <a:rPr i="0" dirty="0">
                <a:solidFill>
                  <a:srgbClr val="000000"/>
                </a:solidFill>
                <a:latin typeface="Times New Roman" panose="02020603050405020304"/>
                <a:ea typeface="sans-serif"/>
              </a:rPr>
              <a:t> к </a:t>
            </a:r>
            <a:r>
              <a:rPr i="0" dirty="0" err="1">
                <a:solidFill>
                  <a:srgbClr val="000000"/>
                </a:solidFill>
                <a:latin typeface="Times New Roman" panose="02020603050405020304"/>
                <a:ea typeface="sans-serif"/>
              </a:rPr>
              <a:t>защите</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Отечества</a:t>
            </a:r>
            <a:r>
              <a:rPr i="0" dirty="0">
                <a:solidFill>
                  <a:srgbClr val="000000"/>
                </a:solidFill>
                <a:latin typeface="Times New Roman" panose="02020603050405020304"/>
                <a:ea typeface="sans-serif"/>
              </a:rPr>
              <a:t>, к </a:t>
            </a:r>
            <a:r>
              <a:rPr i="0" dirty="0" err="1">
                <a:solidFill>
                  <a:srgbClr val="000000"/>
                </a:solidFill>
                <a:latin typeface="Times New Roman" panose="02020603050405020304"/>
                <a:ea typeface="sans-serif"/>
              </a:rPr>
              <a:t>безупречному</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выполнению</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воинского</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долга</a:t>
            </a:r>
            <a:r>
              <a:rPr i="0" dirty="0">
                <a:solidFill>
                  <a:srgbClr val="000000"/>
                </a:solidFill>
                <a:latin typeface="Times New Roman" panose="02020603050405020304"/>
                <a:ea typeface="sans-serif"/>
              </a:rPr>
              <a:t>;</a:t>
            </a:r>
          </a:p>
          <a:p>
            <a:pPr algn="just" defTabSz="266700">
              <a:lnSpc>
                <a:spcPct val="90000"/>
              </a:lnSpc>
            </a:pPr>
            <a:r>
              <a:rPr lang="ru-RU"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приобретение</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твердых</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знаний</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устройства</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вооружения</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военной</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техники</a:t>
            </a:r>
            <a:r>
              <a:rPr i="0" dirty="0">
                <a:solidFill>
                  <a:srgbClr val="000000"/>
                </a:solidFill>
                <a:latin typeface="Times New Roman" panose="02020603050405020304"/>
                <a:ea typeface="sans-serif"/>
              </a:rPr>
              <a:t> и </a:t>
            </a:r>
            <a:r>
              <a:rPr i="0" dirty="0" err="1">
                <a:solidFill>
                  <a:srgbClr val="000000"/>
                </a:solidFill>
                <a:latin typeface="Times New Roman" panose="02020603050405020304"/>
                <a:ea typeface="sans-serif"/>
              </a:rPr>
              <a:t>практических</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навыков</a:t>
            </a:r>
            <a:r>
              <a:rPr i="0" dirty="0">
                <a:solidFill>
                  <a:srgbClr val="000000"/>
                </a:solidFill>
                <a:latin typeface="Times New Roman" panose="02020603050405020304"/>
                <a:ea typeface="sans-serif"/>
              </a:rPr>
              <a:t> в </a:t>
            </a:r>
            <a:r>
              <a:rPr i="0" dirty="0" err="1">
                <a:solidFill>
                  <a:srgbClr val="000000"/>
                </a:solidFill>
                <a:latin typeface="Times New Roman" panose="02020603050405020304"/>
                <a:ea typeface="sans-serif"/>
              </a:rPr>
              <a:t>самостоятельной</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работе</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на</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них</a:t>
            </a:r>
            <a:r>
              <a:rPr i="0" dirty="0">
                <a:solidFill>
                  <a:srgbClr val="000000"/>
                </a:solidFill>
                <a:latin typeface="Times New Roman" panose="02020603050405020304"/>
                <a:ea typeface="sans-serif"/>
              </a:rPr>
              <a:t>;</a:t>
            </a:r>
          </a:p>
          <a:p>
            <a:pPr algn="just" defTabSz="266700">
              <a:lnSpc>
                <a:spcPct val="90000"/>
              </a:lnSpc>
            </a:pPr>
            <a:r>
              <a:rPr lang="ru-RU"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совершенствование</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знаний</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по</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основам</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воинской</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службы</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полученных</a:t>
            </a:r>
            <a:r>
              <a:rPr i="0" dirty="0">
                <a:solidFill>
                  <a:srgbClr val="000000"/>
                </a:solidFill>
                <a:latin typeface="Times New Roman" panose="02020603050405020304"/>
                <a:ea typeface="sans-serif"/>
              </a:rPr>
              <a:t> в </a:t>
            </a:r>
            <a:r>
              <a:rPr i="0" dirty="0" err="1">
                <a:solidFill>
                  <a:srgbClr val="000000"/>
                </a:solidFill>
                <a:latin typeface="Times New Roman" panose="02020603050405020304"/>
                <a:ea typeface="sans-serif"/>
              </a:rPr>
              <a:t>образовательных</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учреждениях</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среднего</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полного</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общего</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образования</a:t>
            </a:r>
            <a:r>
              <a:rPr i="0" dirty="0">
                <a:solidFill>
                  <a:srgbClr val="000000"/>
                </a:solidFill>
                <a:latin typeface="Times New Roman" panose="02020603050405020304"/>
                <a:ea typeface="sans-serif"/>
              </a:rPr>
              <a:t>.</a:t>
            </a:r>
          </a:p>
          <a:p>
            <a:pPr algn="ctr" defTabSz="266700">
              <a:lnSpc>
                <a:spcPct val="90000"/>
              </a:lnSpc>
            </a:pPr>
            <a:r>
              <a:rPr b="1" i="0" dirty="0" err="1">
                <a:solidFill>
                  <a:srgbClr val="000000"/>
                </a:solidFill>
                <a:latin typeface="Times New Roman" panose="02020603050405020304"/>
                <a:ea typeface="sans-serif"/>
              </a:rPr>
              <a:t>Медицинское</a:t>
            </a:r>
            <a:r>
              <a:rPr b="1" i="0" dirty="0">
                <a:solidFill>
                  <a:srgbClr val="000000"/>
                </a:solidFill>
                <a:latin typeface="Times New Roman" panose="02020603050405020304"/>
                <a:ea typeface="sans-serif"/>
              </a:rPr>
              <a:t> </a:t>
            </a:r>
            <a:r>
              <a:rPr b="1" i="0" dirty="0" err="1">
                <a:solidFill>
                  <a:srgbClr val="000000"/>
                </a:solidFill>
                <a:latin typeface="Times New Roman" panose="02020603050405020304"/>
                <a:ea typeface="sans-serif"/>
              </a:rPr>
              <a:t>освидетельствование</a:t>
            </a:r>
            <a:r>
              <a:rPr b="1" i="0" dirty="0">
                <a:solidFill>
                  <a:srgbClr val="000000"/>
                </a:solidFill>
                <a:latin typeface="Times New Roman" panose="02020603050405020304"/>
                <a:ea typeface="sans-serif"/>
              </a:rPr>
              <a:t> и </a:t>
            </a:r>
            <a:r>
              <a:rPr b="1" i="0" dirty="0" err="1">
                <a:solidFill>
                  <a:srgbClr val="000000"/>
                </a:solidFill>
                <a:latin typeface="Times New Roman" panose="02020603050405020304"/>
                <a:ea typeface="sans-serif"/>
              </a:rPr>
              <a:t>медицинское</a:t>
            </a:r>
            <a:r>
              <a:rPr b="1" i="0" dirty="0">
                <a:solidFill>
                  <a:srgbClr val="000000"/>
                </a:solidFill>
                <a:latin typeface="Times New Roman" panose="02020603050405020304"/>
                <a:ea typeface="sans-serif"/>
              </a:rPr>
              <a:t> </a:t>
            </a:r>
            <a:r>
              <a:rPr b="1" i="0" dirty="0" err="1">
                <a:solidFill>
                  <a:srgbClr val="000000"/>
                </a:solidFill>
                <a:latin typeface="Times New Roman" panose="02020603050405020304"/>
                <a:ea typeface="sans-serif"/>
              </a:rPr>
              <a:t>обследование</a:t>
            </a:r>
            <a:endParaRPr b="1" i="0" dirty="0">
              <a:solidFill>
                <a:srgbClr val="000000"/>
              </a:solidFill>
              <a:latin typeface="Times New Roman" panose="02020603050405020304"/>
              <a:ea typeface="sans-serif"/>
            </a:endParaRPr>
          </a:p>
          <a:p>
            <a:pPr algn="just" defTabSz="266700">
              <a:lnSpc>
                <a:spcPct val="90000"/>
              </a:lnSpc>
            </a:pPr>
            <a:r>
              <a:rPr lang="ru-RU"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При</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первоначальной</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постановке</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на</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воинский</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учет</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гражданин</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подлежит</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медицинскому</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освидетельствованию</a:t>
            </a:r>
            <a:r>
              <a:rPr i="0" dirty="0">
                <a:solidFill>
                  <a:srgbClr val="000000"/>
                </a:solidFill>
                <a:latin typeface="Times New Roman" panose="02020603050405020304"/>
                <a:ea typeface="sans-serif"/>
              </a:rPr>
              <a:t> </a:t>
            </a:r>
            <a:r>
              <a:rPr i="0" dirty="0" err="1">
                <a:solidFill>
                  <a:srgbClr val="000000"/>
                </a:solidFill>
                <a:latin typeface="Times New Roman" panose="02020603050405020304"/>
                <a:ea typeface="sans-serif"/>
              </a:rPr>
              <a:t>врачами-специалистами</a:t>
            </a:r>
            <a:r>
              <a:rPr lang="ru-RU" i="0" dirty="0">
                <a:solidFill>
                  <a:srgbClr val="000000"/>
                </a:solidFill>
                <a:latin typeface="Times New Roman" panose="02020603050405020304"/>
                <a:ea typeface="sans-serif"/>
              </a:rPr>
              <a:t>.</a:t>
            </a:r>
            <a:r>
              <a:rPr i="0" dirty="0">
                <a:solidFill>
                  <a:srgbClr val="000000"/>
                </a:solidFill>
                <a:latin typeface="Times New Roman" panose="02020603050405020304"/>
                <a:ea typeface="sans-serif"/>
              </a:rPr>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ое поле 1"/>
          <p:cNvSpPr txBox="1"/>
          <p:nvPr/>
        </p:nvSpPr>
        <p:spPr>
          <a:xfrm>
            <a:off x="-36830" y="-20479"/>
            <a:ext cx="9180830" cy="6941131"/>
          </a:xfrm>
          <a:prstGeom prst="rect">
            <a:avLst/>
          </a:prstGeom>
        </p:spPr>
        <p:txBody>
          <a:bodyPr wrap="square">
            <a:spAutoFit/>
          </a:bodyPr>
          <a:lstStyle/>
          <a:p>
            <a:pPr marL="0" indent="0" algn="just" defTabSz="266700" fontAlgn="base">
              <a:lnSpc>
                <a:spcPct val="90000"/>
              </a:lnSpc>
            </a:pPr>
            <a:r>
              <a:rPr sz="2150" b="1" i="0">
                <a:solidFill>
                  <a:srgbClr val="000000"/>
                </a:solidFill>
                <a:latin typeface="Times New Roman" panose="02020603050405020304"/>
                <a:ea typeface="sans-serif"/>
              </a:rPr>
              <a:t>Обязательную подготовку гражданина к военной службе условно можно разделить на два периода:</a:t>
            </a:r>
          </a:p>
          <a:p>
            <a:pPr marL="0" indent="0" algn="just" defTabSz="266700" fontAlgn="base">
              <a:lnSpc>
                <a:spcPct val="90000"/>
              </a:lnSpc>
            </a:pPr>
            <a:r>
              <a:rPr sz="2150" b="1" i="1">
                <a:solidFill>
                  <a:srgbClr val="000000"/>
                </a:solidFill>
                <a:latin typeface="Times New Roman" panose="02020603050405020304"/>
                <a:ea typeface="sans-serif"/>
              </a:rPr>
              <a:t>Первый период</a:t>
            </a:r>
            <a:r>
              <a:rPr sz="2150" i="0">
                <a:solidFill>
                  <a:srgbClr val="000000"/>
                </a:solidFill>
                <a:latin typeface="Times New Roman" panose="02020603050405020304"/>
                <a:ea typeface="sans-serif"/>
              </a:rPr>
              <a:t> – подготовка к военной службе граждан допризывного возраста. Допризывным считается возраст до момента первоначальной постановки на воинский учет.</a:t>
            </a:r>
          </a:p>
          <a:p>
            <a:pPr marL="0" indent="0" algn="just" defTabSz="266700" fontAlgn="base">
              <a:lnSpc>
                <a:spcPct val="90000"/>
              </a:lnSpc>
            </a:pPr>
            <a:r>
              <a:rPr sz="2150" b="1" i="1">
                <a:solidFill>
                  <a:srgbClr val="000000"/>
                </a:solidFill>
                <a:latin typeface="Times New Roman" panose="02020603050405020304"/>
                <a:ea typeface="sans-serif"/>
              </a:rPr>
              <a:t>Второй период</a:t>
            </a:r>
            <a:r>
              <a:rPr sz="2150" i="0">
                <a:solidFill>
                  <a:srgbClr val="000000"/>
                </a:solidFill>
                <a:latin typeface="Times New Roman" panose="02020603050405020304"/>
                <a:ea typeface="sans-serif"/>
              </a:rPr>
              <a:t> – подготовка к военной службе граждан призывного возраста, состоящих на воинском учете, до момента отправки их к месту прохождения военной службы.</a:t>
            </a:r>
          </a:p>
          <a:p>
            <a:pPr marL="0" indent="0" algn="just" defTabSz="266700" fontAlgn="base">
              <a:lnSpc>
                <a:spcPct val="90000"/>
              </a:lnSpc>
            </a:pPr>
            <a:r>
              <a:rPr sz="2150" i="1">
                <a:solidFill>
                  <a:srgbClr val="000000"/>
                </a:solidFill>
                <a:latin typeface="Times New Roman" panose="02020603050405020304"/>
                <a:ea typeface="sans-serif"/>
              </a:rPr>
              <a:t>В первый период</a:t>
            </a:r>
            <a:r>
              <a:rPr sz="2150" i="0">
                <a:solidFill>
                  <a:srgbClr val="000000"/>
                </a:solidFill>
                <a:latin typeface="Times New Roman" panose="02020603050405020304"/>
                <a:ea typeface="sans-serif"/>
              </a:rPr>
              <a:t> эта подготовка направлена на достижение необходимого общеобразовательного уровня, для успешного исполнения воинских обязанностей. Работа проводится  по следующим направлениям:</a:t>
            </a:r>
          </a:p>
          <a:p>
            <a:pPr marL="0" indent="0" algn="just" defTabSz="266700" fontAlgn="base">
              <a:lnSpc>
                <a:spcPct val="90000"/>
              </a:lnSpc>
            </a:pPr>
            <a:r>
              <a:rPr sz="2150" i="0">
                <a:solidFill>
                  <a:srgbClr val="000000"/>
                </a:solidFill>
                <a:latin typeface="Times New Roman" panose="02020603050405020304"/>
                <a:ea typeface="sans-serif"/>
              </a:rPr>
              <a:t>– совершенствование физической подготовки;</a:t>
            </a:r>
          </a:p>
          <a:p>
            <a:pPr marL="0" indent="0" algn="just" defTabSz="266700" fontAlgn="base">
              <a:lnSpc>
                <a:spcPct val="90000"/>
              </a:lnSpc>
            </a:pPr>
            <a:r>
              <a:rPr sz="2150" i="0">
                <a:solidFill>
                  <a:srgbClr val="000000"/>
                </a:solidFill>
                <a:latin typeface="Times New Roman" panose="02020603050405020304"/>
                <a:ea typeface="sans-serif"/>
              </a:rPr>
              <a:t>– выработка психологических качеств, необходимых для службы и жизни в коллективе и малых группах;</a:t>
            </a:r>
          </a:p>
          <a:p>
            <a:pPr marL="0" indent="0" algn="just" defTabSz="266700" fontAlgn="base">
              <a:lnSpc>
                <a:spcPct val="90000"/>
              </a:lnSpc>
            </a:pPr>
            <a:r>
              <a:rPr sz="2150" i="0">
                <a:solidFill>
                  <a:srgbClr val="000000"/>
                </a:solidFill>
                <a:latin typeface="Times New Roman" panose="02020603050405020304"/>
                <a:ea typeface="sans-serif"/>
              </a:rPr>
              <a:t>– определение индивидуальных наклонностей и возможностей.</a:t>
            </a:r>
          </a:p>
          <a:p>
            <a:pPr marL="0" indent="0" algn="just" defTabSz="266700" fontAlgn="base">
              <a:lnSpc>
                <a:spcPct val="90000"/>
              </a:lnSpc>
            </a:pPr>
            <a:r>
              <a:rPr sz="2150" i="1">
                <a:solidFill>
                  <a:srgbClr val="000000"/>
                </a:solidFill>
                <a:latin typeface="Times New Roman" panose="02020603050405020304"/>
                <a:ea typeface="sans-serif"/>
              </a:rPr>
              <a:t>Во второй период</a:t>
            </a:r>
            <a:r>
              <a:rPr sz="2150" i="0">
                <a:solidFill>
                  <a:srgbClr val="000000"/>
                </a:solidFill>
                <a:latin typeface="Times New Roman" panose="02020603050405020304"/>
                <a:ea typeface="sans-serif"/>
              </a:rPr>
              <a:t> подготовка граждан к военной службе носит более целенаправленный характер:</a:t>
            </a:r>
            <a:r>
              <a:rPr lang="ru-RU" sz="2150" i="0">
                <a:solidFill>
                  <a:srgbClr val="000000"/>
                </a:solidFill>
                <a:latin typeface="Times New Roman" panose="02020603050405020304"/>
                <a:ea typeface="sans-serif"/>
              </a:rPr>
              <a:t> </a:t>
            </a:r>
            <a:r>
              <a:rPr sz="2150" i="0">
                <a:solidFill>
                  <a:srgbClr val="000000"/>
                </a:solidFill>
                <a:latin typeface="Times New Roman" panose="02020603050405020304"/>
                <a:ea typeface="sans-serif"/>
              </a:rPr>
              <a:t>В это время призывнику следует более детально ознакомиться с основами военной службы по призыву, основными требованиями к состоянию здоровья и к индивидуальным психологическим качествам военнослужащих. Уяснив требования к своей военной специальности, призывник должен спланировать систему индивидуальной подготовки так, чтобы подготовиться к выполнению обязанностей военной службы по предназначенной воинской специальности.</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ое поле 1"/>
          <p:cNvSpPr txBox="1"/>
          <p:nvPr/>
        </p:nvSpPr>
        <p:spPr>
          <a:xfrm>
            <a:off x="-36195" y="33337"/>
            <a:ext cx="9144635" cy="4585871"/>
          </a:xfrm>
          <a:prstGeom prst="rect">
            <a:avLst/>
          </a:prstGeom>
        </p:spPr>
        <p:txBody>
          <a:bodyPr wrap="square">
            <a:spAutoFit/>
          </a:bodyPr>
          <a:lstStyle/>
          <a:p>
            <a:pPr marL="0" indent="0" algn="just" defTabSz="266700">
              <a:spcAft>
                <a:spcPct val="0"/>
              </a:spcAft>
            </a:pPr>
            <a:r>
              <a:rPr sz="2200" dirty="0">
                <a:latin typeface="Times New Roman" panose="02020603050405020304"/>
                <a:ea typeface="SimSun" panose="02010600030101010101" pitchFamily="2" charset="-122"/>
              </a:rPr>
              <a:t> </a:t>
            </a:r>
            <a:r>
              <a:rPr lang="ru-RU" sz="2200" dirty="0">
                <a:latin typeface="Times New Roman" panose="02020603050405020304"/>
                <a:ea typeface="SimSun" panose="02010600030101010101" pitchFamily="2" charset="-122"/>
              </a:rPr>
              <a:t>  </a:t>
            </a:r>
            <a:r>
              <a:rPr b="1" dirty="0" err="1">
                <a:latin typeface="Times New Roman" panose="02020603050405020304"/>
                <a:ea typeface="SimSun" panose="02010600030101010101" pitchFamily="2" charset="-122"/>
              </a:rPr>
              <a:t>Добровольная</a:t>
            </a:r>
            <a:r>
              <a:rPr b="1" dirty="0">
                <a:latin typeface="Times New Roman" panose="02020603050405020304"/>
                <a:ea typeface="SimSun" panose="02010600030101010101" pitchFamily="2" charset="-122"/>
              </a:rPr>
              <a:t> </a:t>
            </a:r>
            <a:r>
              <a:rPr b="1" dirty="0" err="1">
                <a:latin typeface="Times New Roman" panose="02020603050405020304"/>
                <a:ea typeface="SimSun" panose="02010600030101010101" pitchFamily="2" charset="-122"/>
              </a:rPr>
              <a:t>подготовка</a:t>
            </a:r>
            <a:r>
              <a:rPr b="1" dirty="0">
                <a:latin typeface="Times New Roman" panose="02020603050405020304"/>
                <a:ea typeface="SimSun" panose="02010600030101010101" pitchFamily="2" charset="-122"/>
              </a:rPr>
              <a:t> </a:t>
            </a:r>
            <a:r>
              <a:rPr b="1" dirty="0" err="1">
                <a:latin typeface="Times New Roman" panose="02020603050405020304"/>
                <a:ea typeface="SimSun" panose="02010600030101010101" pitchFamily="2" charset="-122"/>
              </a:rPr>
              <a:t>гражданина</a:t>
            </a:r>
            <a:r>
              <a:rPr b="1" dirty="0">
                <a:latin typeface="Times New Roman" panose="02020603050405020304"/>
                <a:ea typeface="SimSun" panose="02010600030101010101" pitchFamily="2" charset="-122"/>
              </a:rPr>
              <a:t> к </a:t>
            </a:r>
            <a:r>
              <a:rPr b="1" dirty="0" err="1">
                <a:latin typeface="Times New Roman" panose="02020603050405020304"/>
                <a:ea typeface="SimSun" panose="02010600030101010101" pitchFamily="2" charset="-122"/>
              </a:rPr>
              <a:t>военной</a:t>
            </a:r>
            <a:r>
              <a:rPr b="1" dirty="0">
                <a:latin typeface="Times New Roman" panose="02020603050405020304"/>
                <a:ea typeface="SimSun" panose="02010600030101010101" pitchFamily="2" charset="-122"/>
              </a:rPr>
              <a:t> </a:t>
            </a:r>
            <a:r>
              <a:rPr b="1" dirty="0" err="1">
                <a:latin typeface="Times New Roman" panose="02020603050405020304"/>
                <a:ea typeface="SimSun" panose="02010600030101010101" pitchFamily="2" charset="-122"/>
              </a:rPr>
              <a:t>службе</a:t>
            </a:r>
            <a:r>
              <a:rPr b="1" dirty="0">
                <a:latin typeface="Times New Roman" panose="02020603050405020304"/>
                <a:ea typeface="SimSun" panose="02010600030101010101" pitchFamily="2" charset="-122"/>
              </a:rPr>
              <a:t> </a:t>
            </a:r>
            <a:r>
              <a:rPr b="1" dirty="0" err="1">
                <a:latin typeface="Times New Roman" panose="02020603050405020304"/>
                <a:ea typeface="SimSun" panose="02010600030101010101" pitchFamily="2" charset="-122"/>
              </a:rPr>
              <a:t>предусматривает</a:t>
            </a:r>
            <a:r>
              <a:rPr b="1" dirty="0">
                <a:latin typeface="Times New Roman" panose="02020603050405020304"/>
                <a:ea typeface="SimSun" panose="02010600030101010101" pitchFamily="2" charset="-122"/>
              </a:rPr>
              <a:t>:</a:t>
            </a:r>
          </a:p>
          <a:p>
            <a:pPr marL="0" indent="0" algn="just" defTabSz="266700"/>
            <a:r>
              <a:rPr lang="ru-RU" i="0" dirty="0">
                <a:solidFill>
                  <a:srgbClr val="000000"/>
                </a:solidFill>
                <a:latin typeface="Times New Roman" panose="02020603050405020304"/>
                <a:ea typeface="SimSun" panose="02010600030101010101" pitchFamily="2" charset="-122"/>
              </a:rPr>
              <a:t>- </a:t>
            </a:r>
            <a:r>
              <a:rPr i="0" dirty="0" err="1">
                <a:solidFill>
                  <a:srgbClr val="000000"/>
                </a:solidFill>
                <a:latin typeface="Times New Roman" panose="02020603050405020304"/>
                <a:ea typeface="SimSun" panose="02010600030101010101" pitchFamily="2" charset="-122"/>
              </a:rPr>
              <a:t>занятие</a:t>
            </a:r>
            <a:r>
              <a:rPr i="0" dirty="0">
                <a:solidFill>
                  <a:srgbClr val="000000"/>
                </a:solidFill>
                <a:latin typeface="Times New Roman" panose="02020603050405020304"/>
                <a:ea typeface="SimSun" panose="02010600030101010101" pitchFamily="2" charset="-122"/>
              </a:rPr>
              <a:t> </a:t>
            </a:r>
            <a:r>
              <a:rPr i="0" dirty="0" err="1">
                <a:solidFill>
                  <a:srgbClr val="000000"/>
                </a:solidFill>
                <a:latin typeface="Times New Roman" panose="02020603050405020304"/>
                <a:ea typeface="SimSun" panose="02010600030101010101" pitchFamily="2" charset="-122"/>
              </a:rPr>
              <a:t>военно-прикладными</a:t>
            </a:r>
            <a:r>
              <a:rPr i="0" dirty="0">
                <a:solidFill>
                  <a:srgbClr val="000000"/>
                </a:solidFill>
                <a:latin typeface="Times New Roman" panose="02020603050405020304"/>
                <a:ea typeface="SimSun" panose="02010600030101010101" pitchFamily="2" charset="-122"/>
              </a:rPr>
              <a:t> </a:t>
            </a:r>
            <a:r>
              <a:rPr i="0" dirty="0" err="1">
                <a:solidFill>
                  <a:srgbClr val="000000"/>
                </a:solidFill>
                <a:latin typeface="Times New Roman" panose="02020603050405020304"/>
                <a:ea typeface="SimSun" panose="02010600030101010101" pitchFamily="2" charset="-122"/>
              </a:rPr>
              <a:t>видами</a:t>
            </a:r>
            <a:r>
              <a:rPr i="0" dirty="0">
                <a:solidFill>
                  <a:srgbClr val="000000"/>
                </a:solidFill>
                <a:latin typeface="Times New Roman" panose="02020603050405020304"/>
                <a:ea typeface="SimSun" panose="02010600030101010101" pitchFamily="2" charset="-122"/>
              </a:rPr>
              <a:t> </a:t>
            </a:r>
            <a:r>
              <a:rPr i="0" dirty="0" err="1">
                <a:solidFill>
                  <a:srgbClr val="000000"/>
                </a:solidFill>
                <a:latin typeface="Times New Roman" panose="02020603050405020304"/>
                <a:ea typeface="SimSun" panose="02010600030101010101" pitchFamily="2" charset="-122"/>
              </a:rPr>
              <a:t>спорта</a:t>
            </a:r>
            <a:r>
              <a:rPr i="0" dirty="0">
                <a:solidFill>
                  <a:srgbClr val="000000"/>
                </a:solidFill>
                <a:latin typeface="Times New Roman" panose="02020603050405020304"/>
                <a:ea typeface="SimSun" panose="02010600030101010101" pitchFamily="2" charset="-122"/>
              </a:rPr>
              <a:t>;</a:t>
            </a:r>
          </a:p>
          <a:p>
            <a:pPr marL="0" indent="0" algn="just" defTabSz="266700"/>
            <a:r>
              <a:rPr lang="ru-RU" i="0" dirty="0">
                <a:solidFill>
                  <a:srgbClr val="000000"/>
                </a:solidFill>
                <a:latin typeface="Times New Roman" panose="02020603050405020304"/>
                <a:ea typeface="SimSun" panose="02010600030101010101" pitchFamily="2" charset="-122"/>
              </a:rPr>
              <a:t>- </a:t>
            </a:r>
            <a:r>
              <a:rPr i="0" dirty="0" err="1">
                <a:solidFill>
                  <a:srgbClr val="000000"/>
                </a:solidFill>
                <a:latin typeface="Times New Roman" panose="02020603050405020304"/>
                <a:ea typeface="SimSun" panose="02010600030101010101" pitchFamily="2" charset="-122"/>
              </a:rPr>
              <a:t>обучение</a:t>
            </a:r>
            <a:r>
              <a:rPr i="0" dirty="0">
                <a:solidFill>
                  <a:srgbClr val="000000"/>
                </a:solidFill>
                <a:latin typeface="Times New Roman" panose="02020603050405020304"/>
                <a:ea typeface="SimSun" panose="02010600030101010101" pitchFamily="2" charset="-122"/>
              </a:rPr>
              <a:t> </a:t>
            </a:r>
            <a:r>
              <a:rPr i="0" dirty="0" err="1">
                <a:solidFill>
                  <a:srgbClr val="000000"/>
                </a:solidFill>
                <a:latin typeface="Times New Roman" panose="02020603050405020304"/>
                <a:ea typeface="SimSun" panose="02010600030101010101" pitchFamily="2" charset="-122"/>
              </a:rPr>
              <a:t>по</a:t>
            </a:r>
            <a:r>
              <a:rPr i="0" dirty="0">
                <a:solidFill>
                  <a:srgbClr val="000000"/>
                </a:solidFill>
                <a:latin typeface="Times New Roman" panose="02020603050405020304"/>
                <a:ea typeface="SimSun" panose="02010600030101010101" pitchFamily="2" charset="-122"/>
              </a:rPr>
              <a:t> </a:t>
            </a:r>
            <a:r>
              <a:rPr i="0" dirty="0" err="1">
                <a:solidFill>
                  <a:srgbClr val="000000"/>
                </a:solidFill>
                <a:latin typeface="Times New Roman" panose="02020603050405020304"/>
                <a:ea typeface="SimSun" panose="02010600030101010101" pitchFamily="2" charset="-122"/>
              </a:rPr>
              <a:t>дополнительным</a:t>
            </a:r>
            <a:r>
              <a:rPr i="0" dirty="0">
                <a:solidFill>
                  <a:srgbClr val="000000"/>
                </a:solidFill>
                <a:latin typeface="Times New Roman" panose="02020603050405020304"/>
                <a:ea typeface="SimSun" panose="02010600030101010101" pitchFamily="2" charset="-122"/>
              </a:rPr>
              <a:t> </a:t>
            </a:r>
            <a:r>
              <a:rPr i="0" dirty="0" err="1">
                <a:solidFill>
                  <a:srgbClr val="000000"/>
                </a:solidFill>
                <a:latin typeface="Times New Roman" panose="02020603050405020304"/>
                <a:ea typeface="SimSun" panose="02010600030101010101" pitchFamily="2" charset="-122"/>
              </a:rPr>
              <a:t>общеобразовательным</a:t>
            </a:r>
            <a:r>
              <a:rPr i="0" dirty="0">
                <a:solidFill>
                  <a:srgbClr val="000000"/>
                </a:solidFill>
                <a:latin typeface="Times New Roman" panose="02020603050405020304"/>
                <a:ea typeface="SimSun" panose="02010600030101010101" pitchFamily="2" charset="-122"/>
              </a:rPr>
              <a:t> </a:t>
            </a:r>
            <a:r>
              <a:rPr i="0" dirty="0" err="1">
                <a:solidFill>
                  <a:srgbClr val="000000"/>
                </a:solidFill>
                <a:latin typeface="Times New Roman" panose="02020603050405020304"/>
                <a:ea typeface="SimSun" panose="02010600030101010101" pitchFamily="2" charset="-122"/>
              </a:rPr>
              <a:t>программам</a:t>
            </a:r>
            <a:r>
              <a:rPr i="0" dirty="0">
                <a:solidFill>
                  <a:srgbClr val="000000"/>
                </a:solidFill>
                <a:latin typeface="Times New Roman" panose="02020603050405020304"/>
                <a:ea typeface="SimSun" panose="02010600030101010101" pitchFamily="2" charset="-122"/>
              </a:rPr>
              <a:t>, </a:t>
            </a:r>
            <a:r>
              <a:rPr i="0" dirty="0" err="1">
                <a:solidFill>
                  <a:srgbClr val="000000"/>
                </a:solidFill>
                <a:latin typeface="Times New Roman" panose="02020603050405020304"/>
                <a:ea typeface="SimSun" panose="02010600030101010101" pitchFamily="2" charset="-122"/>
              </a:rPr>
              <a:t>имеющим</a:t>
            </a:r>
            <a:r>
              <a:rPr i="0" dirty="0">
                <a:solidFill>
                  <a:srgbClr val="000000"/>
                </a:solidFill>
                <a:latin typeface="Times New Roman" panose="02020603050405020304"/>
                <a:ea typeface="SimSun" panose="02010600030101010101" pitchFamily="2" charset="-122"/>
              </a:rPr>
              <a:t> </a:t>
            </a:r>
            <a:r>
              <a:rPr i="0" dirty="0" err="1">
                <a:solidFill>
                  <a:srgbClr val="000000"/>
                </a:solidFill>
                <a:latin typeface="Times New Roman" panose="02020603050405020304"/>
                <a:ea typeface="SimSun" panose="02010600030101010101" pitchFamily="2" charset="-122"/>
              </a:rPr>
              <a:t>целью</a:t>
            </a:r>
            <a:r>
              <a:rPr i="0" dirty="0">
                <a:solidFill>
                  <a:srgbClr val="000000"/>
                </a:solidFill>
                <a:latin typeface="Times New Roman" panose="02020603050405020304"/>
                <a:ea typeface="SimSun" panose="02010600030101010101" pitchFamily="2" charset="-122"/>
              </a:rPr>
              <a:t> </a:t>
            </a:r>
            <a:r>
              <a:rPr i="0" dirty="0" err="1">
                <a:solidFill>
                  <a:srgbClr val="000000"/>
                </a:solidFill>
                <a:latin typeface="Times New Roman" panose="02020603050405020304"/>
                <a:ea typeface="SimSun" panose="02010600030101010101" pitchFamily="2" charset="-122"/>
              </a:rPr>
              <a:t>подготовку</a:t>
            </a:r>
            <a:r>
              <a:rPr i="0" dirty="0">
                <a:solidFill>
                  <a:srgbClr val="000000"/>
                </a:solidFill>
                <a:latin typeface="Times New Roman" panose="02020603050405020304"/>
                <a:ea typeface="SimSun" panose="02010600030101010101" pitchFamily="2" charset="-122"/>
              </a:rPr>
              <a:t> </a:t>
            </a:r>
            <a:r>
              <a:rPr i="0" dirty="0" err="1">
                <a:solidFill>
                  <a:srgbClr val="000000"/>
                </a:solidFill>
                <a:latin typeface="Times New Roman" panose="02020603050405020304"/>
                <a:ea typeface="SimSun" panose="02010600030101010101" pitchFamily="2" charset="-122"/>
              </a:rPr>
              <a:t>несовершеннолетних</a:t>
            </a:r>
            <a:r>
              <a:rPr i="0" dirty="0">
                <a:solidFill>
                  <a:srgbClr val="000000"/>
                </a:solidFill>
                <a:latin typeface="Times New Roman" panose="02020603050405020304"/>
                <a:ea typeface="SimSun" panose="02010600030101010101" pitchFamily="2" charset="-122"/>
              </a:rPr>
              <a:t> </a:t>
            </a:r>
            <a:r>
              <a:rPr i="0" dirty="0" err="1">
                <a:solidFill>
                  <a:srgbClr val="000000"/>
                </a:solidFill>
                <a:latin typeface="Times New Roman" panose="02020603050405020304"/>
                <a:ea typeface="SimSun" panose="02010600030101010101" pitchFamily="2" charset="-122"/>
              </a:rPr>
              <a:t>граждан</a:t>
            </a:r>
            <a:r>
              <a:rPr i="0" dirty="0">
                <a:solidFill>
                  <a:srgbClr val="000000"/>
                </a:solidFill>
                <a:latin typeface="Times New Roman" panose="02020603050405020304"/>
                <a:ea typeface="SimSun" panose="02010600030101010101" pitchFamily="2" charset="-122"/>
              </a:rPr>
              <a:t> к </a:t>
            </a:r>
            <a:r>
              <a:rPr i="0" dirty="0" err="1">
                <a:solidFill>
                  <a:srgbClr val="000000"/>
                </a:solidFill>
                <a:latin typeface="Times New Roman" panose="02020603050405020304"/>
                <a:ea typeface="SimSun" panose="02010600030101010101" pitchFamily="2" charset="-122"/>
              </a:rPr>
              <a:t>военной</a:t>
            </a:r>
            <a:r>
              <a:rPr i="0" dirty="0">
                <a:solidFill>
                  <a:srgbClr val="000000"/>
                </a:solidFill>
                <a:latin typeface="Times New Roman" panose="02020603050405020304"/>
                <a:ea typeface="SimSun" panose="02010600030101010101" pitchFamily="2" charset="-122"/>
              </a:rPr>
              <a:t> </a:t>
            </a:r>
            <a:r>
              <a:rPr i="0" dirty="0" err="1">
                <a:solidFill>
                  <a:srgbClr val="000000"/>
                </a:solidFill>
                <a:latin typeface="Times New Roman" panose="02020603050405020304"/>
                <a:ea typeface="SimSun" panose="02010600030101010101" pitchFamily="2" charset="-122"/>
              </a:rPr>
              <a:t>или</a:t>
            </a:r>
            <a:r>
              <a:rPr i="0" dirty="0">
                <a:solidFill>
                  <a:srgbClr val="000000"/>
                </a:solidFill>
                <a:latin typeface="Times New Roman" panose="02020603050405020304"/>
                <a:ea typeface="SimSun" panose="02010600030101010101" pitchFamily="2" charset="-122"/>
              </a:rPr>
              <a:t> </a:t>
            </a:r>
            <a:r>
              <a:rPr i="0" dirty="0" err="1">
                <a:solidFill>
                  <a:srgbClr val="000000"/>
                </a:solidFill>
                <a:latin typeface="Times New Roman" panose="02020603050405020304"/>
                <a:ea typeface="SimSun" panose="02010600030101010101" pitchFamily="2" charset="-122"/>
              </a:rPr>
              <a:t>иной</a:t>
            </a:r>
            <a:r>
              <a:rPr i="0" dirty="0">
                <a:solidFill>
                  <a:srgbClr val="000000"/>
                </a:solidFill>
                <a:latin typeface="Times New Roman" panose="02020603050405020304"/>
                <a:ea typeface="SimSun" panose="02010600030101010101" pitchFamily="2" charset="-122"/>
              </a:rPr>
              <a:t> </a:t>
            </a:r>
            <a:r>
              <a:rPr i="0" dirty="0" err="1">
                <a:solidFill>
                  <a:srgbClr val="000000"/>
                </a:solidFill>
                <a:latin typeface="Times New Roman" panose="02020603050405020304"/>
                <a:ea typeface="SimSun" panose="02010600030101010101" pitchFamily="2" charset="-122"/>
              </a:rPr>
              <a:t>государственной</a:t>
            </a:r>
            <a:r>
              <a:rPr i="0" dirty="0">
                <a:solidFill>
                  <a:srgbClr val="000000"/>
                </a:solidFill>
                <a:latin typeface="Times New Roman" panose="02020603050405020304"/>
                <a:ea typeface="SimSun" panose="02010600030101010101" pitchFamily="2" charset="-122"/>
              </a:rPr>
              <a:t> </a:t>
            </a:r>
            <a:r>
              <a:rPr i="0" dirty="0" err="1">
                <a:solidFill>
                  <a:srgbClr val="000000"/>
                </a:solidFill>
                <a:latin typeface="Times New Roman" panose="02020603050405020304"/>
                <a:ea typeface="SimSun" panose="02010600030101010101" pitchFamily="2" charset="-122"/>
              </a:rPr>
              <a:t>службе</a:t>
            </a:r>
            <a:r>
              <a:rPr i="0" dirty="0">
                <a:solidFill>
                  <a:srgbClr val="000000"/>
                </a:solidFill>
                <a:latin typeface="Times New Roman" panose="02020603050405020304"/>
                <a:ea typeface="SimSun" panose="02010600030101010101" pitchFamily="2" charset="-122"/>
              </a:rPr>
              <a:t>, в </a:t>
            </a:r>
            <a:r>
              <a:rPr i="0" dirty="0" err="1">
                <a:solidFill>
                  <a:srgbClr val="000000"/>
                </a:solidFill>
                <a:latin typeface="Times New Roman" panose="02020603050405020304"/>
                <a:ea typeface="SimSun" panose="02010600030101010101" pitchFamily="2" charset="-122"/>
              </a:rPr>
              <a:t>общеобразовательных</a:t>
            </a:r>
            <a:r>
              <a:rPr i="0" dirty="0">
                <a:solidFill>
                  <a:srgbClr val="000000"/>
                </a:solidFill>
                <a:latin typeface="Times New Roman" panose="02020603050405020304"/>
                <a:ea typeface="SimSun" panose="02010600030101010101" pitchFamily="2" charset="-122"/>
              </a:rPr>
              <a:t> </a:t>
            </a:r>
            <a:r>
              <a:rPr i="0" dirty="0" err="1">
                <a:solidFill>
                  <a:srgbClr val="000000"/>
                </a:solidFill>
                <a:latin typeface="Times New Roman" panose="02020603050405020304"/>
                <a:ea typeface="SimSun" panose="02010600030101010101" pitchFamily="2" charset="-122"/>
              </a:rPr>
              <a:t>организациях</a:t>
            </a:r>
            <a:r>
              <a:rPr i="0" dirty="0">
                <a:solidFill>
                  <a:srgbClr val="000000"/>
                </a:solidFill>
                <a:latin typeface="Times New Roman" panose="02020603050405020304"/>
                <a:ea typeface="SimSun" panose="02010600030101010101" pitchFamily="2" charset="-122"/>
              </a:rPr>
              <a:t>, </a:t>
            </a:r>
            <a:r>
              <a:rPr i="0" dirty="0" err="1">
                <a:solidFill>
                  <a:srgbClr val="000000"/>
                </a:solidFill>
                <a:latin typeface="Times New Roman" panose="02020603050405020304"/>
                <a:ea typeface="SimSun" panose="02010600030101010101" pitchFamily="2" charset="-122"/>
              </a:rPr>
              <a:t>профессиональных</a:t>
            </a:r>
            <a:r>
              <a:rPr i="0" dirty="0">
                <a:solidFill>
                  <a:srgbClr val="000000"/>
                </a:solidFill>
                <a:latin typeface="Times New Roman" panose="02020603050405020304"/>
                <a:ea typeface="SimSun" panose="02010600030101010101" pitchFamily="2" charset="-122"/>
              </a:rPr>
              <a:t> </a:t>
            </a:r>
            <a:r>
              <a:rPr i="0" dirty="0" err="1">
                <a:solidFill>
                  <a:srgbClr val="000000"/>
                </a:solidFill>
                <a:latin typeface="Times New Roman" panose="02020603050405020304"/>
                <a:ea typeface="SimSun" panose="02010600030101010101" pitchFamily="2" charset="-122"/>
              </a:rPr>
              <a:t>образовательных</a:t>
            </a:r>
            <a:r>
              <a:rPr i="0" dirty="0">
                <a:solidFill>
                  <a:srgbClr val="000000"/>
                </a:solidFill>
                <a:latin typeface="Times New Roman" panose="02020603050405020304"/>
                <a:ea typeface="SimSun" panose="02010600030101010101" pitchFamily="2" charset="-122"/>
              </a:rPr>
              <a:t> </a:t>
            </a:r>
            <a:r>
              <a:rPr i="0" dirty="0" err="1">
                <a:solidFill>
                  <a:srgbClr val="000000"/>
                </a:solidFill>
                <a:latin typeface="Times New Roman" panose="02020603050405020304"/>
                <a:ea typeface="SimSun" panose="02010600030101010101" pitchFamily="2" charset="-122"/>
              </a:rPr>
              <a:t>организациях</a:t>
            </a:r>
            <a:r>
              <a:rPr i="0" dirty="0">
                <a:solidFill>
                  <a:srgbClr val="000000"/>
                </a:solidFill>
                <a:latin typeface="Times New Roman" panose="02020603050405020304"/>
                <a:ea typeface="SimSun" panose="02010600030101010101" pitchFamily="2" charset="-122"/>
              </a:rPr>
              <a:t>, а </a:t>
            </a:r>
            <a:r>
              <a:rPr i="0" dirty="0" err="1">
                <a:solidFill>
                  <a:srgbClr val="000000"/>
                </a:solidFill>
                <a:latin typeface="Times New Roman" panose="02020603050405020304"/>
                <a:ea typeface="SimSun" panose="02010600030101010101" pitchFamily="2" charset="-122"/>
              </a:rPr>
              <a:t>также</a:t>
            </a:r>
            <a:r>
              <a:rPr i="0" dirty="0">
                <a:solidFill>
                  <a:srgbClr val="000000"/>
                </a:solidFill>
                <a:latin typeface="Times New Roman" panose="02020603050405020304"/>
                <a:ea typeface="SimSun" panose="02010600030101010101" pitchFamily="2" charset="-122"/>
              </a:rPr>
              <a:t> в </a:t>
            </a:r>
            <a:r>
              <a:rPr i="0" dirty="0" err="1">
                <a:solidFill>
                  <a:srgbClr val="000000"/>
                </a:solidFill>
                <a:latin typeface="Times New Roman" panose="02020603050405020304"/>
                <a:ea typeface="SimSun" panose="02010600030101010101" pitchFamily="2" charset="-122"/>
              </a:rPr>
              <a:t>военных</a:t>
            </a:r>
            <a:r>
              <a:rPr i="0" dirty="0">
                <a:solidFill>
                  <a:srgbClr val="000000"/>
                </a:solidFill>
                <a:latin typeface="Times New Roman" panose="02020603050405020304"/>
                <a:ea typeface="SimSun" panose="02010600030101010101" pitchFamily="2" charset="-122"/>
              </a:rPr>
              <a:t> </a:t>
            </a:r>
            <a:r>
              <a:rPr i="0" dirty="0" err="1">
                <a:solidFill>
                  <a:srgbClr val="000000"/>
                </a:solidFill>
                <a:latin typeface="Times New Roman" panose="02020603050405020304"/>
                <a:ea typeface="SimSun" panose="02010600030101010101" pitchFamily="2" charset="-122"/>
              </a:rPr>
              <a:t>оркестрах</a:t>
            </a:r>
            <a:r>
              <a:rPr i="0" dirty="0">
                <a:solidFill>
                  <a:srgbClr val="000000"/>
                </a:solidFill>
                <a:latin typeface="Times New Roman" panose="02020603050405020304"/>
                <a:ea typeface="SimSun" panose="02010600030101010101" pitchFamily="2" charset="-122"/>
              </a:rPr>
              <a:t> </a:t>
            </a:r>
            <a:r>
              <a:rPr i="0" dirty="0" err="1">
                <a:solidFill>
                  <a:srgbClr val="000000"/>
                </a:solidFill>
                <a:latin typeface="Times New Roman" panose="02020603050405020304"/>
                <a:ea typeface="SimSun" panose="02010600030101010101" pitchFamily="2" charset="-122"/>
              </a:rPr>
              <a:t>Вооруженных</a:t>
            </a:r>
            <a:r>
              <a:rPr i="0" dirty="0">
                <a:solidFill>
                  <a:srgbClr val="000000"/>
                </a:solidFill>
                <a:latin typeface="Times New Roman" panose="02020603050405020304"/>
                <a:ea typeface="SimSun" panose="02010600030101010101" pitchFamily="2" charset="-122"/>
              </a:rPr>
              <a:t> </a:t>
            </a:r>
            <a:r>
              <a:rPr i="0" dirty="0" err="1">
                <a:solidFill>
                  <a:srgbClr val="000000"/>
                </a:solidFill>
                <a:latin typeface="Times New Roman" panose="02020603050405020304"/>
                <a:ea typeface="SimSun" panose="02010600030101010101" pitchFamily="2" charset="-122"/>
              </a:rPr>
              <a:t>Сил</a:t>
            </a:r>
            <a:r>
              <a:rPr i="0" dirty="0">
                <a:solidFill>
                  <a:srgbClr val="000000"/>
                </a:solidFill>
                <a:latin typeface="Times New Roman" panose="02020603050405020304"/>
                <a:ea typeface="SimSun" panose="02010600030101010101" pitchFamily="2" charset="-122"/>
              </a:rPr>
              <a:t> </a:t>
            </a:r>
            <a:r>
              <a:rPr i="0" dirty="0" err="1">
                <a:solidFill>
                  <a:srgbClr val="000000"/>
                </a:solidFill>
                <a:latin typeface="Times New Roman" panose="02020603050405020304"/>
                <a:ea typeface="SimSun" panose="02010600030101010101" pitchFamily="2" charset="-122"/>
              </a:rPr>
              <a:t>Российской</a:t>
            </a:r>
            <a:r>
              <a:rPr i="0" dirty="0">
                <a:solidFill>
                  <a:srgbClr val="000000"/>
                </a:solidFill>
                <a:latin typeface="Times New Roman" panose="02020603050405020304"/>
                <a:ea typeface="SimSun" panose="02010600030101010101" pitchFamily="2" charset="-122"/>
              </a:rPr>
              <a:t> </a:t>
            </a:r>
            <a:r>
              <a:rPr i="0" dirty="0" err="1">
                <a:solidFill>
                  <a:srgbClr val="000000"/>
                </a:solidFill>
                <a:latin typeface="Times New Roman" panose="02020603050405020304"/>
                <a:ea typeface="SimSun" panose="02010600030101010101" pitchFamily="2" charset="-122"/>
              </a:rPr>
              <a:t>Федерации</a:t>
            </a:r>
            <a:r>
              <a:rPr i="0" dirty="0">
                <a:solidFill>
                  <a:srgbClr val="000000"/>
                </a:solidFill>
                <a:latin typeface="Times New Roman" panose="02020603050405020304"/>
                <a:ea typeface="SimSun" panose="02010600030101010101" pitchFamily="2" charset="-122"/>
              </a:rPr>
              <a:t>, </a:t>
            </a:r>
            <a:r>
              <a:rPr i="0" dirty="0" err="1">
                <a:solidFill>
                  <a:srgbClr val="000000"/>
                </a:solidFill>
                <a:latin typeface="Times New Roman" panose="02020603050405020304"/>
                <a:ea typeface="SimSun" panose="02010600030101010101" pitchFamily="2" charset="-122"/>
              </a:rPr>
              <a:t>других</a:t>
            </a:r>
            <a:r>
              <a:rPr i="0" dirty="0">
                <a:solidFill>
                  <a:srgbClr val="000000"/>
                </a:solidFill>
                <a:latin typeface="Times New Roman" panose="02020603050405020304"/>
                <a:ea typeface="SimSun" panose="02010600030101010101" pitchFamily="2" charset="-122"/>
              </a:rPr>
              <a:t> </a:t>
            </a:r>
            <a:r>
              <a:rPr i="0" dirty="0" err="1">
                <a:solidFill>
                  <a:srgbClr val="000000"/>
                </a:solidFill>
                <a:latin typeface="Times New Roman" panose="02020603050405020304"/>
                <a:ea typeface="SimSun" panose="02010600030101010101" pitchFamily="2" charset="-122"/>
              </a:rPr>
              <a:t>войск</a:t>
            </a:r>
            <a:r>
              <a:rPr i="0" dirty="0">
                <a:solidFill>
                  <a:srgbClr val="000000"/>
                </a:solidFill>
                <a:latin typeface="Times New Roman" panose="02020603050405020304"/>
                <a:ea typeface="SimSun" panose="02010600030101010101" pitchFamily="2" charset="-122"/>
              </a:rPr>
              <a:t>, </a:t>
            </a:r>
            <a:r>
              <a:rPr i="0" dirty="0" err="1">
                <a:solidFill>
                  <a:srgbClr val="000000"/>
                </a:solidFill>
                <a:latin typeface="Times New Roman" panose="02020603050405020304"/>
                <a:ea typeface="SimSun" panose="02010600030101010101" pitchFamily="2" charset="-122"/>
              </a:rPr>
              <a:t>воинских</a:t>
            </a:r>
            <a:r>
              <a:rPr i="0" dirty="0">
                <a:solidFill>
                  <a:srgbClr val="000000"/>
                </a:solidFill>
                <a:latin typeface="Times New Roman" panose="02020603050405020304"/>
                <a:ea typeface="SimSun" panose="02010600030101010101" pitchFamily="2" charset="-122"/>
              </a:rPr>
              <a:t> </a:t>
            </a:r>
            <a:r>
              <a:rPr i="0" dirty="0" err="1">
                <a:solidFill>
                  <a:srgbClr val="000000"/>
                </a:solidFill>
                <a:latin typeface="Times New Roman" panose="02020603050405020304"/>
                <a:ea typeface="SimSun" panose="02010600030101010101" pitchFamily="2" charset="-122"/>
              </a:rPr>
              <a:t>формирований</a:t>
            </a:r>
            <a:r>
              <a:rPr i="0" dirty="0">
                <a:solidFill>
                  <a:srgbClr val="000000"/>
                </a:solidFill>
                <a:latin typeface="Times New Roman" panose="02020603050405020304"/>
                <a:ea typeface="SimSun" panose="02010600030101010101" pitchFamily="2" charset="-122"/>
              </a:rPr>
              <a:t> и </a:t>
            </a:r>
            <a:r>
              <a:rPr i="0" dirty="0" err="1">
                <a:solidFill>
                  <a:srgbClr val="000000"/>
                </a:solidFill>
                <a:latin typeface="Times New Roman" panose="02020603050405020304"/>
                <a:ea typeface="SimSun" panose="02010600030101010101" pitchFamily="2" charset="-122"/>
              </a:rPr>
              <a:t>органов</a:t>
            </a:r>
            <a:r>
              <a:rPr i="0" dirty="0">
                <a:solidFill>
                  <a:srgbClr val="000000"/>
                </a:solidFill>
                <a:latin typeface="Times New Roman" panose="02020603050405020304"/>
                <a:ea typeface="SimSun" panose="02010600030101010101" pitchFamily="2" charset="-122"/>
              </a:rPr>
              <a:t> (</a:t>
            </a:r>
            <a:r>
              <a:rPr i="0" dirty="0" err="1">
                <a:solidFill>
                  <a:srgbClr val="000000"/>
                </a:solidFill>
                <a:latin typeface="Times New Roman" panose="02020603050405020304"/>
                <a:ea typeface="SimSun" panose="02010600030101010101" pitchFamily="2" charset="-122"/>
              </a:rPr>
              <a:t>далее</a:t>
            </a:r>
            <a:r>
              <a:rPr i="0" dirty="0">
                <a:solidFill>
                  <a:srgbClr val="000000"/>
                </a:solidFill>
                <a:latin typeface="Times New Roman" panose="02020603050405020304"/>
                <a:ea typeface="SimSun" panose="02010600030101010101" pitchFamily="2" charset="-122"/>
              </a:rPr>
              <a:t> - </a:t>
            </a:r>
            <a:r>
              <a:rPr i="0" dirty="0" err="1">
                <a:solidFill>
                  <a:srgbClr val="000000"/>
                </a:solidFill>
                <a:latin typeface="Times New Roman" panose="02020603050405020304"/>
                <a:ea typeface="SimSun" panose="02010600030101010101" pitchFamily="2" charset="-122"/>
              </a:rPr>
              <a:t>военные</a:t>
            </a:r>
            <a:r>
              <a:rPr i="0" dirty="0">
                <a:solidFill>
                  <a:srgbClr val="000000"/>
                </a:solidFill>
                <a:latin typeface="Times New Roman" panose="02020603050405020304"/>
                <a:ea typeface="SimSun" panose="02010600030101010101" pitchFamily="2" charset="-122"/>
              </a:rPr>
              <a:t> </a:t>
            </a:r>
            <a:r>
              <a:rPr i="0" dirty="0" err="1">
                <a:solidFill>
                  <a:srgbClr val="000000"/>
                </a:solidFill>
                <a:latin typeface="Times New Roman" panose="02020603050405020304"/>
                <a:ea typeface="SimSun" panose="02010600030101010101" pitchFamily="2" charset="-122"/>
              </a:rPr>
              <a:t>оркестры</a:t>
            </a:r>
            <a:r>
              <a:rPr i="0" dirty="0">
                <a:solidFill>
                  <a:srgbClr val="000000"/>
                </a:solidFill>
                <a:latin typeface="Times New Roman" panose="02020603050405020304"/>
                <a:ea typeface="SimSun" panose="02010600030101010101" pitchFamily="2" charset="-122"/>
              </a:rPr>
              <a:t>);</a:t>
            </a:r>
          </a:p>
          <a:p>
            <a:pPr marL="0" indent="0" algn="just" defTabSz="266700">
              <a:spcAft>
                <a:spcPct val="0"/>
              </a:spcAft>
            </a:pPr>
            <a:r>
              <a:rPr lang="ru-RU" dirty="0">
                <a:latin typeface="Times New Roman" panose="02020603050405020304"/>
                <a:ea typeface="SimSun" panose="02010600030101010101" pitchFamily="2" charset="-122"/>
              </a:rPr>
              <a:t>- </a:t>
            </a:r>
            <a:r>
              <a:rPr dirty="0" err="1">
                <a:latin typeface="Times New Roman" panose="02020603050405020304"/>
                <a:ea typeface="SimSun" panose="02010600030101010101" pitchFamily="2" charset="-122"/>
              </a:rPr>
              <a:t>обучение</a:t>
            </a:r>
            <a:r>
              <a:rPr dirty="0">
                <a:latin typeface="Times New Roman" panose="02020603050405020304"/>
                <a:ea typeface="SimSun" panose="02010600030101010101" pitchFamily="2" charset="-122"/>
              </a:rPr>
              <a:t> в </a:t>
            </a:r>
            <a:r>
              <a:rPr dirty="0" err="1">
                <a:latin typeface="Times New Roman" panose="02020603050405020304"/>
                <a:ea typeface="SimSun" panose="02010600030101010101" pitchFamily="2" charset="-122"/>
              </a:rPr>
              <a:t>военном</a:t>
            </a:r>
            <a:r>
              <a:rPr dirty="0">
                <a:latin typeface="Times New Roman" panose="02020603050405020304"/>
                <a:ea typeface="SimSun" panose="02010600030101010101" pitchFamily="2" charset="-122"/>
              </a:rPr>
              <a:t> </a:t>
            </a:r>
            <a:r>
              <a:rPr dirty="0" err="1">
                <a:latin typeface="Times New Roman" panose="02020603050405020304"/>
                <a:ea typeface="SimSun" panose="02010600030101010101" pitchFamily="2" charset="-122"/>
              </a:rPr>
              <a:t>учебном</a:t>
            </a:r>
            <a:r>
              <a:rPr dirty="0">
                <a:latin typeface="Times New Roman" panose="02020603050405020304"/>
                <a:ea typeface="SimSun" panose="02010600030101010101" pitchFamily="2" charset="-122"/>
              </a:rPr>
              <a:t> </a:t>
            </a:r>
            <a:r>
              <a:rPr dirty="0" err="1">
                <a:latin typeface="Times New Roman" panose="02020603050405020304"/>
                <a:ea typeface="SimSun" panose="02010600030101010101" pitchFamily="2" charset="-122"/>
              </a:rPr>
              <a:t>центре</a:t>
            </a:r>
            <a:r>
              <a:rPr dirty="0">
                <a:latin typeface="Times New Roman" panose="02020603050405020304"/>
                <a:ea typeface="SimSun" panose="02010600030101010101" pitchFamily="2" charset="-122"/>
              </a:rPr>
              <a:t> </a:t>
            </a:r>
            <a:r>
              <a:rPr dirty="0" err="1">
                <a:latin typeface="Times New Roman" panose="02020603050405020304"/>
                <a:ea typeface="SimSun" panose="02010600030101010101" pitchFamily="2" charset="-122"/>
              </a:rPr>
              <a:t>федеральной</a:t>
            </a:r>
            <a:r>
              <a:rPr dirty="0">
                <a:latin typeface="Times New Roman" panose="02020603050405020304"/>
                <a:ea typeface="SimSun" panose="02010600030101010101" pitchFamily="2" charset="-122"/>
              </a:rPr>
              <a:t> </a:t>
            </a:r>
            <a:r>
              <a:rPr dirty="0" err="1">
                <a:latin typeface="Times New Roman" panose="02020603050405020304"/>
                <a:ea typeface="SimSun" panose="02010600030101010101" pitchFamily="2" charset="-122"/>
              </a:rPr>
              <a:t>государственной</a:t>
            </a:r>
            <a:r>
              <a:rPr dirty="0">
                <a:latin typeface="Times New Roman" panose="02020603050405020304"/>
                <a:ea typeface="SimSun" panose="02010600030101010101" pitchFamily="2" charset="-122"/>
              </a:rPr>
              <a:t> </a:t>
            </a:r>
            <a:r>
              <a:rPr dirty="0" err="1">
                <a:latin typeface="Times New Roman" panose="02020603050405020304"/>
                <a:ea typeface="SimSun" panose="02010600030101010101" pitchFamily="2" charset="-122"/>
              </a:rPr>
              <a:t>образовательной</a:t>
            </a:r>
            <a:r>
              <a:rPr dirty="0">
                <a:latin typeface="Times New Roman" panose="02020603050405020304"/>
                <a:ea typeface="SimSun" panose="02010600030101010101" pitchFamily="2" charset="-122"/>
              </a:rPr>
              <a:t> </a:t>
            </a:r>
            <a:r>
              <a:rPr dirty="0" err="1">
                <a:latin typeface="Times New Roman" panose="02020603050405020304"/>
                <a:ea typeface="SimSun" panose="02010600030101010101" pitchFamily="2" charset="-122"/>
              </a:rPr>
              <a:t>организации</a:t>
            </a:r>
            <a:r>
              <a:rPr dirty="0">
                <a:latin typeface="Times New Roman" panose="02020603050405020304"/>
                <a:ea typeface="SimSun" panose="02010600030101010101" pitchFamily="2" charset="-122"/>
              </a:rPr>
              <a:t> </a:t>
            </a:r>
            <a:r>
              <a:rPr dirty="0" err="1">
                <a:latin typeface="Times New Roman" panose="02020603050405020304"/>
                <a:ea typeface="SimSun" panose="02010600030101010101" pitchFamily="2" charset="-122"/>
              </a:rPr>
              <a:t>высшего</a:t>
            </a:r>
            <a:r>
              <a:rPr dirty="0">
                <a:latin typeface="Times New Roman" panose="02020603050405020304"/>
                <a:ea typeface="SimSun" panose="02010600030101010101" pitchFamily="2" charset="-122"/>
              </a:rPr>
              <a:t> </a:t>
            </a:r>
            <a:r>
              <a:rPr dirty="0" err="1">
                <a:latin typeface="Times New Roman" panose="02020603050405020304"/>
                <a:ea typeface="SimSun" panose="02010600030101010101" pitchFamily="2" charset="-122"/>
              </a:rPr>
              <a:t>образования</a:t>
            </a:r>
            <a:r>
              <a:rPr dirty="0">
                <a:latin typeface="Times New Roman" panose="02020603050405020304"/>
                <a:ea typeface="SimSun" panose="02010600030101010101" pitchFamily="2" charset="-122"/>
              </a:rPr>
              <a:t> </a:t>
            </a:r>
            <a:r>
              <a:rPr dirty="0" err="1">
                <a:latin typeface="Times New Roman" panose="02020603050405020304"/>
                <a:ea typeface="SimSun" panose="02010600030101010101" pitchFamily="2" charset="-122"/>
              </a:rPr>
              <a:t>по</a:t>
            </a:r>
            <a:r>
              <a:rPr dirty="0">
                <a:latin typeface="Times New Roman" panose="02020603050405020304"/>
                <a:ea typeface="SimSun" panose="02010600030101010101" pitchFamily="2" charset="-122"/>
              </a:rPr>
              <a:t> </a:t>
            </a:r>
            <a:r>
              <a:rPr dirty="0" err="1">
                <a:latin typeface="Times New Roman" panose="02020603050405020304"/>
                <a:ea typeface="SimSun" panose="02010600030101010101" pitchFamily="2" charset="-122"/>
              </a:rPr>
              <a:t>программе</a:t>
            </a:r>
            <a:r>
              <a:rPr dirty="0">
                <a:latin typeface="Times New Roman" panose="02020603050405020304"/>
                <a:ea typeface="SimSun" panose="02010600030101010101" pitchFamily="2" charset="-122"/>
              </a:rPr>
              <a:t> </a:t>
            </a:r>
            <a:r>
              <a:rPr dirty="0" err="1">
                <a:latin typeface="Times New Roman" panose="02020603050405020304"/>
                <a:ea typeface="SimSun" panose="02010600030101010101" pitchFamily="2" charset="-122"/>
              </a:rPr>
              <a:t>военной</a:t>
            </a:r>
            <a:r>
              <a:rPr dirty="0">
                <a:latin typeface="Times New Roman" panose="02020603050405020304"/>
                <a:ea typeface="SimSun" panose="02010600030101010101" pitchFamily="2" charset="-122"/>
              </a:rPr>
              <a:t> </a:t>
            </a:r>
            <a:r>
              <a:rPr dirty="0" err="1">
                <a:latin typeface="Times New Roman" panose="02020603050405020304"/>
                <a:ea typeface="SimSun" panose="02010600030101010101" pitchFamily="2" charset="-122"/>
              </a:rPr>
              <a:t>подготовки</a:t>
            </a:r>
            <a:r>
              <a:rPr dirty="0">
                <a:latin typeface="Times New Roman" panose="02020603050405020304"/>
                <a:ea typeface="SimSun" panose="02010600030101010101" pitchFamily="2" charset="-122"/>
              </a:rPr>
              <a:t> </a:t>
            </a:r>
            <a:r>
              <a:rPr dirty="0" err="1">
                <a:latin typeface="Times New Roman" panose="02020603050405020304"/>
                <a:ea typeface="SimSun" panose="02010600030101010101" pitchFamily="2" charset="-122"/>
              </a:rPr>
              <a:t>для</a:t>
            </a:r>
            <a:r>
              <a:rPr dirty="0">
                <a:latin typeface="Times New Roman" panose="02020603050405020304"/>
                <a:ea typeface="SimSun" panose="02010600030101010101" pitchFamily="2" charset="-122"/>
              </a:rPr>
              <a:t> </a:t>
            </a:r>
            <a:r>
              <a:rPr dirty="0" err="1">
                <a:latin typeface="Times New Roman" panose="02020603050405020304"/>
                <a:ea typeface="SimSun" panose="02010600030101010101" pitchFamily="2" charset="-122"/>
              </a:rPr>
              <a:t>прохождения</a:t>
            </a:r>
            <a:r>
              <a:rPr dirty="0">
                <a:latin typeface="Times New Roman" panose="02020603050405020304"/>
                <a:ea typeface="SimSun" panose="02010600030101010101" pitchFamily="2" charset="-122"/>
              </a:rPr>
              <a:t> </a:t>
            </a:r>
            <a:r>
              <a:rPr dirty="0" err="1">
                <a:latin typeface="Times New Roman" panose="02020603050405020304"/>
                <a:ea typeface="SimSun" panose="02010600030101010101" pitchFamily="2" charset="-122"/>
              </a:rPr>
              <a:t>военной</a:t>
            </a:r>
            <a:r>
              <a:rPr dirty="0">
                <a:latin typeface="Times New Roman" panose="02020603050405020304"/>
                <a:ea typeface="SimSun" panose="02010600030101010101" pitchFamily="2" charset="-122"/>
              </a:rPr>
              <a:t> </a:t>
            </a:r>
            <a:r>
              <a:rPr dirty="0" err="1">
                <a:latin typeface="Times New Roman" panose="02020603050405020304"/>
                <a:ea typeface="SimSun" panose="02010600030101010101" pitchFamily="2" charset="-122"/>
              </a:rPr>
              <a:t>службы</a:t>
            </a:r>
            <a:r>
              <a:rPr dirty="0">
                <a:latin typeface="Times New Roman" panose="02020603050405020304"/>
                <a:ea typeface="SimSun" panose="02010600030101010101" pitchFamily="2" charset="-122"/>
              </a:rPr>
              <a:t> </a:t>
            </a:r>
            <a:r>
              <a:rPr dirty="0" err="1">
                <a:latin typeface="Times New Roman" panose="02020603050405020304"/>
                <a:ea typeface="SimSun" panose="02010600030101010101" pitchFamily="2" charset="-122"/>
              </a:rPr>
              <a:t>по</a:t>
            </a:r>
            <a:r>
              <a:rPr dirty="0">
                <a:latin typeface="Times New Roman" panose="02020603050405020304"/>
                <a:ea typeface="SimSun" panose="02010600030101010101" pitchFamily="2" charset="-122"/>
              </a:rPr>
              <a:t> </a:t>
            </a:r>
            <a:r>
              <a:rPr dirty="0" err="1">
                <a:latin typeface="Times New Roman" panose="02020603050405020304"/>
                <a:ea typeface="SimSun" panose="02010600030101010101" pitchFamily="2" charset="-122"/>
              </a:rPr>
              <a:t>контракту</a:t>
            </a:r>
            <a:r>
              <a:rPr dirty="0">
                <a:latin typeface="Times New Roman" panose="02020603050405020304"/>
                <a:ea typeface="SimSun" panose="02010600030101010101" pitchFamily="2" charset="-122"/>
              </a:rPr>
              <a:t> </a:t>
            </a:r>
            <a:r>
              <a:rPr dirty="0" err="1">
                <a:latin typeface="Times New Roman" panose="02020603050405020304"/>
                <a:ea typeface="SimSun" panose="02010600030101010101" pitchFamily="2" charset="-122"/>
              </a:rPr>
              <a:t>на</a:t>
            </a:r>
            <a:r>
              <a:rPr dirty="0">
                <a:latin typeface="Times New Roman" panose="02020603050405020304"/>
                <a:ea typeface="SimSun" panose="02010600030101010101" pitchFamily="2" charset="-122"/>
              </a:rPr>
              <a:t> </a:t>
            </a:r>
            <a:r>
              <a:rPr dirty="0" err="1">
                <a:latin typeface="Times New Roman" panose="02020603050405020304"/>
                <a:ea typeface="SimSun" panose="02010600030101010101" pitchFamily="2" charset="-122"/>
              </a:rPr>
              <a:t>воинских</a:t>
            </a:r>
            <a:r>
              <a:rPr dirty="0">
                <a:latin typeface="Times New Roman" panose="02020603050405020304"/>
                <a:ea typeface="SimSun" panose="02010600030101010101" pitchFamily="2" charset="-122"/>
              </a:rPr>
              <a:t> </a:t>
            </a:r>
            <a:r>
              <a:rPr dirty="0" err="1">
                <a:latin typeface="Times New Roman" panose="02020603050405020304"/>
                <a:ea typeface="SimSun" panose="02010600030101010101" pitchFamily="2" charset="-122"/>
              </a:rPr>
              <a:t>должностях</a:t>
            </a:r>
            <a:r>
              <a:rPr dirty="0">
                <a:latin typeface="Times New Roman" panose="02020603050405020304"/>
                <a:ea typeface="SimSun" panose="02010600030101010101" pitchFamily="2" charset="-122"/>
              </a:rPr>
              <a:t>, </a:t>
            </a:r>
            <a:r>
              <a:rPr dirty="0" err="1">
                <a:latin typeface="Times New Roman" panose="02020603050405020304"/>
                <a:ea typeface="SimSun" panose="02010600030101010101" pitchFamily="2" charset="-122"/>
              </a:rPr>
              <a:t>подлежащих</a:t>
            </a:r>
            <a:r>
              <a:rPr dirty="0">
                <a:latin typeface="Times New Roman" panose="02020603050405020304"/>
                <a:ea typeface="SimSun" panose="02010600030101010101" pitchFamily="2" charset="-122"/>
              </a:rPr>
              <a:t> </a:t>
            </a:r>
            <a:r>
              <a:rPr dirty="0" err="1">
                <a:latin typeface="Times New Roman" panose="02020603050405020304"/>
                <a:ea typeface="SimSun" panose="02010600030101010101" pitchFamily="2" charset="-122"/>
              </a:rPr>
              <a:t>замещению</a:t>
            </a:r>
            <a:r>
              <a:rPr dirty="0">
                <a:latin typeface="Times New Roman" panose="02020603050405020304"/>
                <a:ea typeface="SimSun" panose="02010600030101010101" pitchFamily="2" charset="-122"/>
              </a:rPr>
              <a:t> </a:t>
            </a:r>
            <a:r>
              <a:rPr dirty="0" err="1">
                <a:latin typeface="Times New Roman" panose="02020603050405020304"/>
                <a:ea typeface="SimSun" panose="02010600030101010101" pitchFamily="2" charset="-122"/>
              </a:rPr>
              <a:t>офицерами</a:t>
            </a:r>
            <a:r>
              <a:rPr dirty="0">
                <a:latin typeface="Times New Roman" panose="02020603050405020304"/>
                <a:ea typeface="SimSun" panose="02010600030101010101" pitchFamily="2" charset="-122"/>
              </a:rPr>
              <a:t>, </a:t>
            </a:r>
            <a:r>
              <a:rPr dirty="0" err="1">
                <a:latin typeface="Times New Roman" panose="02020603050405020304"/>
                <a:ea typeface="SimSun" panose="02010600030101010101" pitchFamily="2" charset="-122"/>
              </a:rPr>
              <a:t>программе</a:t>
            </a:r>
            <a:r>
              <a:rPr dirty="0">
                <a:latin typeface="Times New Roman" panose="02020603050405020304"/>
                <a:ea typeface="SimSun" panose="02010600030101010101" pitchFamily="2" charset="-122"/>
              </a:rPr>
              <a:t> </a:t>
            </a:r>
            <a:r>
              <a:rPr dirty="0" err="1">
                <a:latin typeface="Times New Roman" panose="02020603050405020304"/>
                <a:ea typeface="SimSun" panose="02010600030101010101" pitchFamily="2" charset="-122"/>
              </a:rPr>
              <a:t>военной</a:t>
            </a:r>
            <a:r>
              <a:rPr dirty="0">
                <a:latin typeface="Times New Roman" panose="02020603050405020304"/>
                <a:ea typeface="SimSun" panose="02010600030101010101" pitchFamily="2" charset="-122"/>
              </a:rPr>
              <a:t> </a:t>
            </a:r>
            <a:r>
              <a:rPr dirty="0" err="1">
                <a:latin typeface="Times New Roman" panose="02020603050405020304"/>
                <a:ea typeface="SimSun" panose="02010600030101010101" pitchFamily="2" charset="-122"/>
              </a:rPr>
              <a:t>подготовки</a:t>
            </a:r>
            <a:r>
              <a:rPr dirty="0">
                <a:latin typeface="Times New Roman" panose="02020603050405020304"/>
                <a:ea typeface="SimSun" panose="02010600030101010101" pitchFamily="2" charset="-122"/>
              </a:rPr>
              <a:t> </a:t>
            </a:r>
            <a:r>
              <a:rPr dirty="0" err="1">
                <a:latin typeface="Times New Roman" panose="02020603050405020304"/>
                <a:ea typeface="SimSun" panose="02010600030101010101" pitchFamily="2" charset="-122"/>
              </a:rPr>
              <a:t>офицеров</a:t>
            </a:r>
            <a:r>
              <a:rPr dirty="0">
                <a:latin typeface="Times New Roman" panose="02020603050405020304"/>
                <a:ea typeface="SimSun" panose="02010600030101010101" pitchFamily="2" charset="-122"/>
              </a:rPr>
              <a:t> </a:t>
            </a:r>
            <a:r>
              <a:rPr dirty="0" err="1">
                <a:latin typeface="Times New Roman" panose="02020603050405020304"/>
                <a:ea typeface="SimSun" panose="02010600030101010101" pitchFamily="2" charset="-122"/>
              </a:rPr>
              <a:t>запаса</a:t>
            </a:r>
            <a:r>
              <a:rPr dirty="0">
                <a:latin typeface="Times New Roman" panose="02020603050405020304"/>
                <a:ea typeface="SimSun" panose="02010600030101010101" pitchFamily="2" charset="-122"/>
              </a:rPr>
              <a:t>, </a:t>
            </a:r>
            <a:r>
              <a:rPr dirty="0" err="1">
                <a:latin typeface="Times New Roman" panose="02020603050405020304"/>
                <a:ea typeface="SimSun" panose="02010600030101010101" pitchFamily="2" charset="-122"/>
              </a:rPr>
              <a:t>программе</a:t>
            </a:r>
            <a:r>
              <a:rPr dirty="0">
                <a:latin typeface="Times New Roman" panose="02020603050405020304"/>
                <a:ea typeface="SimSun" panose="02010600030101010101" pitchFamily="2" charset="-122"/>
              </a:rPr>
              <a:t> </a:t>
            </a:r>
            <a:r>
              <a:rPr dirty="0" err="1">
                <a:latin typeface="Times New Roman" panose="02020603050405020304"/>
                <a:ea typeface="SimSun" panose="02010600030101010101" pitchFamily="2" charset="-122"/>
              </a:rPr>
              <a:t>военной</a:t>
            </a:r>
            <a:r>
              <a:rPr dirty="0">
                <a:latin typeface="Times New Roman" panose="02020603050405020304"/>
                <a:ea typeface="SimSun" panose="02010600030101010101" pitchFamily="2" charset="-122"/>
              </a:rPr>
              <a:t> </a:t>
            </a:r>
            <a:r>
              <a:rPr dirty="0" err="1">
                <a:latin typeface="Times New Roman" panose="02020603050405020304"/>
                <a:ea typeface="SimSun" panose="02010600030101010101" pitchFamily="2" charset="-122"/>
              </a:rPr>
              <a:t>подготовки</a:t>
            </a:r>
            <a:r>
              <a:rPr dirty="0">
                <a:latin typeface="Times New Roman" panose="02020603050405020304"/>
                <a:ea typeface="SimSun" panose="02010600030101010101" pitchFamily="2" charset="-122"/>
              </a:rPr>
              <a:t> </a:t>
            </a:r>
            <a:r>
              <a:rPr dirty="0" err="1">
                <a:latin typeface="Times New Roman" panose="02020603050405020304"/>
                <a:ea typeface="SimSun" panose="02010600030101010101" pitchFamily="2" charset="-122"/>
              </a:rPr>
              <a:t>сержантов</a:t>
            </a:r>
            <a:r>
              <a:rPr dirty="0">
                <a:latin typeface="Times New Roman" panose="02020603050405020304"/>
                <a:ea typeface="SimSun" panose="02010600030101010101" pitchFamily="2" charset="-122"/>
              </a:rPr>
              <a:t>, </a:t>
            </a:r>
            <a:r>
              <a:rPr dirty="0" err="1">
                <a:latin typeface="Times New Roman" panose="02020603050405020304"/>
                <a:ea typeface="SimSun" panose="02010600030101010101" pitchFamily="2" charset="-122"/>
              </a:rPr>
              <a:t>старшин</a:t>
            </a:r>
            <a:r>
              <a:rPr dirty="0">
                <a:latin typeface="Times New Roman" panose="02020603050405020304"/>
                <a:ea typeface="SimSun" panose="02010600030101010101" pitchFamily="2" charset="-122"/>
              </a:rPr>
              <a:t> </a:t>
            </a:r>
            <a:r>
              <a:rPr dirty="0" err="1">
                <a:latin typeface="Times New Roman" panose="02020603050405020304"/>
                <a:ea typeface="SimSun" panose="02010600030101010101" pitchFamily="2" charset="-122"/>
              </a:rPr>
              <a:t>запаса</a:t>
            </a:r>
            <a:r>
              <a:rPr dirty="0">
                <a:latin typeface="Times New Roman" panose="02020603050405020304"/>
                <a:ea typeface="SimSun" panose="02010600030101010101" pitchFamily="2" charset="-122"/>
              </a:rPr>
              <a:t> </a:t>
            </a:r>
            <a:r>
              <a:rPr dirty="0" err="1">
                <a:latin typeface="Times New Roman" panose="02020603050405020304"/>
                <a:ea typeface="SimSun" panose="02010600030101010101" pitchFamily="2" charset="-122"/>
              </a:rPr>
              <a:t>либо</a:t>
            </a:r>
            <a:r>
              <a:rPr dirty="0">
                <a:latin typeface="Times New Roman" panose="02020603050405020304"/>
                <a:ea typeface="SimSun" panose="02010600030101010101" pitchFamily="2" charset="-122"/>
              </a:rPr>
              <a:t> </a:t>
            </a:r>
            <a:r>
              <a:rPr dirty="0" err="1">
                <a:latin typeface="Times New Roman" panose="02020603050405020304"/>
                <a:ea typeface="SimSun" panose="02010600030101010101" pitchFamily="2" charset="-122"/>
              </a:rPr>
              <a:t>программе</a:t>
            </a:r>
            <a:r>
              <a:rPr dirty="0">
                <a:latin typeface="Times New Roman" panose="02020603050405020304"/>
                <a:ea typeface="SimSun" panose="02010600030101010101" pitchFamily="2" charset="-122"/>
              </a:rPr>
              <a:t> </a:t>
            </a:r>
            <a:r>
              <a:rPr dirty="0" err="1">
                <a:latin typeface="Times New Roman" panose="02020603050405020304"/>
                <a:ea typeface="SimSun" panose="02010600030101010101" pitchFamily="2" charset="-122"/>
              </a:rPr>
              <a:t>военной</a:t>
            </a:r>
            <a:r>
              <a:rPr dirty="0">
                <a:latin typeface="Times New Roman" panose="02020603050405020304"/>
                <a:ea typeface="SimSun" panose="02010600030101010101" pitchFamily="2" charset="-122"/>
              </a:rPr>
              <a:t> </a:t>
            </a:r>
            <a:r>
              <a:rPr dirty="0" err="1">
                <a:latin typeface="Times New Roman" panose="02020603050405020304"/>
                <a:ea typeface="SimSun" panose="02010600030101010101" pitchFamily="2" charset="-122"/>
              </a:rPr>
              <a:t>подготовки</a:t>
            </a:r>
            <a:r>
              <a:rPr dirty="0">
                <a:latin typeface="Times New Roman" panose="02020603050405020304"/>
                <a:ea typeface="SimSun" panose="02010600030101010101" pitchFamily="2" charset="-122"/>
              </a:rPr>
              <a:t> </a:t>
            </a:r>
            <a:r>
              <a:rPr dirty="0" err="1">
                <a:latin typeface="Times New Roman" panose="02020603050405020304"/>
                <a:ea typeface="SimSun" panose="02010600030101010101" pitchFamily="2" charset="-122"/>
              </a:rPr>
              <a:t>солдат</a:t>
            </a:r>
            <a:r>
              <a:rPr dirty="0">
                <a:latin typeface="Times New Roman" panose="02020603050405020304"/>
                <a:ea typeface="SimSun" panose="02010600030101010101" pitchFamily="2" charset="-122"/>
              </a:rPr>
              <a:t>, </a:t>
            </a:r>
            <a:r>
              <a:rPr dirty="0" err="1">
                <a:latin typeface="Times New Roman" panose="02020603050405020304"/>
                <a:ea typeface="SimSun" panose="02010600030101010101" pitchFamily="2" charset="-122"/>
              </a:rPr>
              <a:t>матросов</a:t>
            </a:r>
            <a:r>
              <a:rPr dirty="0">
                <a:latin typeface="Times New Roman" panose="02020603050405020304"/>
                <a:ea typeface="SimSun" panose="02010600030101010101" pitchFamily="2" charset="-122"/>
              </a:rPr>
              <a:t> </a:t>
            </a:r>
            <a:r>
              <a:rPr dirty="0" err="1">
                <a:latin typeface="Times New Roman" panose="02020603050405020304"/>
                <a:ea typeface="SimSun" panose="02010600030101010101" pitchFamily="2" charset="-122"/>
              </a:rPr>
              <a:t>запаса</a:t>
            </a:r>
            <a:r>
              <a:rPr dirty="0">
                <a:latin typeface="Times New Roman" panose="02020603050405020304"/>
                <a:ea typeface="SimSun" panose="02010600030101010101" pitchFamily="2" charset="-122"/>
              </a:rPr>
              <a:t>;</a:t>
            </a:r>
          </a:p>
          <a:p>
            <a:pPr marL="0" indent="0" algn="just" defTabSz="266700">
              <a:spcAft>
                <a:spcPct val="0"/>
              </a:spcAft>
            </a:pPr>
            <a:r>
              <a:rPr lang="ru-RU" dirty="0">
                <a:latin typeface="Times New Roman" panose="02020603050405020304"/>
                <a:ea typeface="SimSun" panose="02010600030101010101" pitchFamily="2" charset="-122"/>
              </a:rPr>
              <a:t>- </a:t>
            </a:r>
            <a:r>
              <a:rPr dirty="0" err="1">
                <a:latin typeface="Times New Roman" panose="02020603050405020304"/>
                <a:ea typeface="SimSun" panose="02010600030101010101" pitchFamily="2" charset="-122"/>
              </a:rPr>
              <a:t>обучение</a:t>
            </a:r>
            <a:r>
              <a:rPr dirty="0">
                <a:latin typeface="Times New Roman" panose="02020603050405020304"/>
                <a:ea typeface="SimSun" panose="02010600030101010101" pitchFamily="2" charset="-122"/>
              </a:rPr>
              <a:t> </a:t>
            </a:r>
            <a:r>
              <a:rPr dirty="0" err="1">
                <a:latin typeface="Times New Roman" panose="02020603050405020304"/>
                <a:ea typeface="SimSun" panose="02010600030101010101" pitchFamily="2" charset="-122"/>
              </a:rPr>
              <a:t>по</a:t>
            </a:r>
            <a:r>
              <a:rPr dirty="0">
                <a:latin typeface="Times New Roman" panose="02020603050405020304"/>
                <a:ea typeface="SimSun" panose="02010600030101010101" pitchFamily="2" charset="-122"/>
              </a:rPr>
              <a:t> </a:t>
            </a:r>
            <a:r>
              <a:rPr dirty="0" err="1">
                <a:latin typeface="Times New Roman" panose="02020603050405020304"/>
                <a:ea typeface="SimSun" panose="02010600030101010101" pitchFamily="2" charset="-122"/>
              </a:rPr>
              <a:t>программе</a:t>
            </a:r>
            <a:r>
              <a:rPr dirty="0">
                <a:latin typeface="Times New Roman" panose="02020603050405020304"/>
                <a:ea typeface="SimSun" panose="02010600030101010101" pitchFamily="2" charset="-122"/>
              </a:rPr>
              <a:t> </a:t>
            </a:r>
            <a:r>
              <a:rPr dirty="0" err="1">
                <a:latin typeface="Times New Roman" panose="02020603050405020304"/>
                <a:ea typeface="SimSun" panose="02010600030101010101" pitchFamily="2" charset="-122"/>
              </a:rPr>
              <a:t>военной</a:t>
            </a:r>
            <a:r>
              <a:rPr dirty="0">
                <a:latin typeface="Times New Roman" panose="02020603050405020304"/>
                <a:ea typeface="SimSun" panose="02010600030101010101" pitchFamily="2" charset="-122"/>
              </a:rPr>
              <a:t> </a:t>
            </a:r>
            <a:r>
              <a:rPr dirty="0" err="1">
                <a:latin typeface="Times New Roman" panose="02020603050405020304"/>
                <a:ea typeface="SimSun" panose="02010600030101010101" pitchFamily="2" charset="-122"/>
              </a:rPr>
              <a:t>подготовки</a:t>
            </a:r>
            <a:r>
              <a:rPr dirty="0">
                <a:latin typeface="Times New Roman" panose="02020603050405020304"/>
                <a:ea typeface="SimSun" panose="02010600030101010101" pitchFamily="2" charset="-122"/>
              </a:rPr>
              <a:t> </a:t>
            </a:r>
            <a:r>
              <a:rPr dirty="0" err="1">
                <a:latin typeface="Times New Roman" panose="02020603050405020304"/>
                <a:ea typeface="SimSun" panose="02010600030101010101" pitchFamily="2" charset="-122"/>
              </a:rPr>
              <a:t>сержантов</a:t>
            </a:r>
            <a:r>
              <a:rPr dirty="0">
                <a:latin typeface="Times New Roman" panose="02020603050405020304"/>
                <a:ea typeface="SimSun" panose="02010600030101010101" pitchFamily="2" charset="-122"/>
              </a:rPr>
              <a:t>, </a:t>
            </a:r>
            <a:r>
              <a:rPr dirty="0" err="1">
                <a:latin typeface="Times New Roman" panose="02020603050405020304"/>
                <a:ea typeface="SimSun" panose="02010600030101010101" pitchFamily="2" charset="-122"/>
              </a:rPr>
              <a:t>старшин</a:t>
            </a:r>
            <a:r>
              <a:rPr dirty="0">
                <a:latin typeface="Times New Roman" panose="02020603050405020304"/>
                <a:ea typeface="SimSun" panose="02010600030101010101" pitchFamily="2" charset="-122"/>
              </a:rPr>
              <a:t> </a:t>
            </a:r>
            <a:r>
              <a:rPr dirty="0" err="1">
                <a:latin typeface="Times New Roman" panose="02020603050405020304"/>
                <a:ea typeface="SimSun" panose="02010600030101010101" pitchFamily="2" charset="-122"/>
              </a:rPr>
              <a:t>запаса</a:t>
            </a:r>
            <a:r>
              <a:rPr dirty="0">
                <a:latin typeface="Times New Roman" panose="02020603050405020304"/>
                <a:ea typeface="SimSun" panose="02010600030101010101" pitchFamily="2" charset="-122"/>
              </a:rPr>
              <a:t> </a:t>
            </a:r>
            <a:r>
              <a:rPr dirty="0" err="1">
                <a:latin typeface="Times New Roman" panose="02020603050405020304"/>
                <a:ea typeface="SimSun" panose="02010600030101010101" pitchFamily="2" charset="-122"/>
              </a:rPr>
              <a:t>либо</a:t>
            </a:r>
            <a:r>
              <a:rPr dirty="0">
                <a:latin typeface="Times New Roman" panose="02020603050405020304"/>
                <a:ea typeface="SimSun" panose="02010600030101010101" pitchFamily="2" charset="-122"/>
              </a:rPr>
              <a:t> </a:t>
            </a:r>
            <a:r>
              <a:rPr dirty="0" err="1">
                <a:latin typeface="Times New Roman" panose="02020603050405020304"/>
                <a:ea typeface="SimSun" panose="02010600030101010101" pitchFamily="2" charset="-122"/>
              </a:rPr>
              <a:t>программе</a:t>
            </a:r>
            <a:r>
              <a:rPr dirty="0">
                <a:latin typeface="Times New Roman" panose="02020603050405020304"/>
                <a:ea typeface="SimSun" panose="02010600030101010101" pitchFamily="2" charset="-122"/>
              </a:rPr>
              <a:t> </a:t>
            </a:r>
            <a:r>
              <a:rPr dirty="0" err="1">
                <a:latin typeface="Times New Roman" panose="02020603050405020304"/>
                <a:ea typeface="SimSun" panose="02010600030101010101" pitchFamily="2" charset="-122"/>
              </a:rPr>
              <a:t>военной</a:t>
            </a:r>
            <a:r>
              <a:rPr dirty="0">
                <a:latin typeface="Times New Roman" panose="02020603050405020304"/>
                <a:ea typeface="SimSun" panose="02010600030101010101" pitchFamily="2" charset="-122"/>
              </a:rPr>
              <a:t> </a:t>
            </a:r>
            <a:r>
              <a:rPr dirty="0" err="1">
                <a:latin typeface="Times New Roman" panose="02020603050405020304"/>
                <a:ea typeface="SimSun" panose="02010600030101010101" pitchFamily="2" charset="-122"/>
              </a:rPr>
              <a:t>подготовки</a:t>
            </a:r>
            <a:r>
              <a:rPr dirty="0">
                <a:latin typeface="Times New Roman" panose="02020603050405020304"/>
                <a:ea typeface="SimSun" panose="02010600030101010101" pitchFamily="2" charset="-122"/>
              </a:rPr>
              <a:t> </a:t>
            </a:r>
            <a:r>
              <a:rPr dirty="0" err="1">
                <a:latin typeface="Times New Roman" panose="02020603050405020304"/>
                <a:ea typeface="SimSun" panose="02010600030101010101" pitchFamily="2" charset="-122"/>
              </a:rPr>
              <a:t>солдат</a:t>
            </a:r>
            <a:r>
              <a:rPr dirty="0">
                <a:latin typeface="Times New Roman" panose="02020603050405020304"/>
                <a:ea typeface="SimSun" panose="02010600030101010101" pitchFamily="2" charset="-122"/>
              </a:rPr>
              <a:t>, </a:t>
            </a:r>
            <a:r>
              <a:rPr dirty="0" err="1">
                <a:latin typeface="Times New Roman" panose="02020603050405020304"/>
                <a:ea typeface="SimSun" panose="02010600030101010101" pitchFamily="2" charset="-122"/>
              </a:rPr>
              <a:t>матросов</a:t>
            </a:r>
            <a:r>
              <a:rPr dirty="0">
                <a:latin typeface="Times New Roman" panose="02020603050405020304"/>
                <a:ea typeface="SimSun" panose="02010600030101010101" pitchFamily="2" charset="-122"/>
              </a:rPr>
              <a:t> </a:t>
            </a:r>
            <a:r>
              <a:rPr dirty="0" err="1">
                <a:latin typeface="Times New Roman" panose="02020603050405020304"/>
                <a:ea typeface="SimSun" panose="02010600030101010101" pitchFamily="2" charset="-122"/>
              </a:rPr>
              <a:t>запаса</a:t>
            </a:r>
            <a:r>
              <a:rPr dirty="0">
                <a:latin typeface="Times New Roman" panose="02020603050405020304"/>
                <a:ea typeface="SimSun" panose="02010600030101010101" pitchFamily="2" charset="-122"/>
              </a:rPr>
              <a:t> в </a:t>
            </a:r>
            <a:r>
              <a:rPr dirty="0" err="1">
                <a:latin typeface="Times New Roman" panose="02020603050405020304"/>
                <a:ea typeface="SimSun" panose="02010600030101010101" pitchFamily="2" charset="-122"/>
              </a:rPr>
              <a:t>военной</a:t>
            </a:r>
            <a:r>
              <a:rPr dirty="0">
                <a:latin typeface="Times New Roman" panose="02020603050405020304"/>
                <a:ea typeface="SimSun" panose="02010600030101010101" pitchFamily="2" charset="-122"/>
              </a:rPr>
              <a:t> </a:t>
            </a:r>
            <a:r>
              <a:rPr dirty="0" err="1">
                <a:latin typeface="Times New Roman" panose="02020603050405020304"/>
                <a:ea typeface="SimSun" panose="02010600030101010101" pitchFamily="2" charset="-122"/>
              </a:rPr>
              <a:t>образовательной</a:t>
            </a:r>
            <a:r>
              <a:rPr dirty="0">
                <a:latin typeface="Times New Roman" panose="02020603050405020304"/>
                <a:ea typeface="SimSun" panose="02010600030101010101" pitchFamily="2" charset="-122"/>
              </a:rPr>
              <a:t> </a:t>
            </a:r>
            <a:r>
              <a:rPr dirty="0" err="1">
                <a:latin typeface="Times New Roman" panose="02020603050405020304"/>
                <a:ea typeface="SimSun" panose="02010600030101010101" pitchFamily="2" charset="-122"/>
              </a:rPr>
              <a:t>организации</a:t>
            </a:r>
            <a:r>
              <a:rPr dirty="0">
                <a:latin typeface="Times New Roman" panose="02020603050405020304"/>
                <a:ea typeface="SimSun" panose="02010600030101010101" pitchFamily="2" charset="-122"/>
              </a:rPr>
              <a:t> </a:t>
            </a:r>
            <a:r>
              <a:rPr dirty="0" err="1">
                <a:latin typeface="Times New Roman" panose="02020603050405020304"/>
                <a:ea typeface="SimSun" panose="02010600030101010101" pitchFamily="2" charset="-122"/>
              </a:rPr>
              <a:t>высшего</a:t>
            </a:r>
            <a:r>
              <a:rPr dirty="0">
                <a:latin typeface="Times New Roman" panose="02020603050405020304"/>
                <a:ea typeface="SimSun" panose="02010600030101010101" pitchFamily="2" charset="-122"/>
              </a:rPr>
              <a:t> </a:t>
            </a:r>
            <a:r>
              <a:rPr dirty="0" err="1">
                <a:latin typeface="Times New Roman" panose="02020603050405020304"/>
                <a:ea typeface="SimSun" panose="02010600030101010101" pitchFamily="2" charset="-122"/>
              </a:rPr>
              <a:t>образования</a:t>
            </a:r>
            <a:r>
              <a:rPr dirty="0">
                <a:latin typeface="Times New Roman" panose="02020603050405020304"/>
                <a:ea typeface="SimSun" panose="02010600030101010101" pitchFamily="2" charset="-122"/>
              </a:rPr>
              <a: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ое поле 1"/>
          <p:cNvSpPr txBox="1"/>
          <p:nvPr/>
        </p:nvSpPr>
        <p:spPr>
          <a:xfrm>
            <a:off x="2032000" y="1614250"/>
            <a:ext cx="5080000" cy="2554545"/>
          </a:xfrm>
          <a:prstGeom prst="rect">
            <a:avLst/>
          </a:prstGeom>
        </p:spPr>
        <p:txBody>
          <a:bodyPr>
            <a:spAutoFit/>
          </a:bodyPr>
          <a:lstStyle/>
          <a:p>
            <a:pPr marL="0" indent="0" algn="just" defTabSz="266700" fontAlgn="base"/>
            <a:r>
              <a:rPr sz="1600" b="1" i="1">
                <a:solidFill>
                  <a:srgbClr val="000000"/>
                </a:solidFill>
                <a:latin typeface="Times New Roman" panose="02020603050405020304"/>
                <a:ea typeface="sans-serif"/>
              </a:rPr>
              <a:t>Вопросы для закрепления знаний.</a:t>
            </a:r>
          </a:p>
          <a:p>
            <a:pPr marL="0" indent="0" algn="just" defTabSz="266700" fontAlgn="base">
              <a:spcAft>
                <a:spcPct val="0"/>
              </a:spcAft>
            </a:pPr>
            <a:r>
              <a:rPr sz="1600" i="0">
                <a:solidFill>
                  <a:srgbClr val="000000"/>
                </a:solidFill>
                <a:latin typeface="Times New Roman" panose="02020603050405020304"/>
                <a:ea typeface="sans-serif"/>
              </a:rPr>
              <a:t>1. Что предусматривает обязательная подготовка гражданина к военной службе?</a:t>
            </a:r>
          </a:p>
          <a:p>
            <a:pPr marL="0" indent="0" algn="just" defTabSz="266700" fontAlgn="base">
              <a:spcAft>
                <a:spcPct val="0"/>
              </a:spcAft>
            </a:pPr>
            <a:r>
              <a:rPr sz="1600" i="0">
                <a:solidFill>
                  <a:srgbClr val="000000"/>
                </a:solidFill>
                <a:latin typeface="Times New Roman" panose="02020603050405020304"/>
                <a:ea typeface="sans-serif"/>
              </a:rPr>
              <a:t>2. На какие периоды  можно разделить обязательную подготовку гражданина к военной службе?</a:t>
            </a:r>
          </a:p>
          <a:p>
            <a:pPr marL="0" indent="0" algn="just" defTabSz="266700" fontAlgn="base">
              <a:spcAft>
                <a:spcPct val="0"/>
              </a:spcAft>
            </a:pPr>
            <a:r>
              <a:rPr sz="1600" i="0">
                <a:solidFill>
                  <a:srgbClr val="000000"/>
                </a:solidFill>
                <a:latin typeface="Times New Roman" panose="02020603050405020304"/>
                <a:ea typeface="sans-serif"/>
              </a:rPr>
              <a:t>3. На какие классы подразделяются воинские специальности и должности, комплектуемые солдатами, матросами, сержантами и старшинами?</a:t>
            </a:r>
          </a:p>
          <a:p>
            <a:pPr marL="0" indent="0" algn="just" defTabSz="266700" fontAlgn="base">
              <a:spcAft>
                <a:spcPct val="0"/>
              </a:spcAft>
            </a:pPr>
            <a:r>
              <a:rPr sz="1600" i="0">
                <a:solidFill>
                  <a:srgbClr val="000000"/>
                </a:solidFill>
                <a:latin typeface="Times New Roman" panose="02020603050405020304"/>
                <a:ea typeface="sans-serif"/>
              </a:rPr>
              <a:t>4. Какие психологические качества должен в себе воспитывать будущий командир?</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ое поле 1"/>
          <p:cNvSpPr txBox="1"/>
          <p:nvPr/>
        </p:nvSpPr>
        <p:spPr>
          <a:xfrm>
            <a:off x="1" y="-20479"/>
            <a:ext cx="9181465" cy="2677656"/>
          </a:xfrm>
          <a:prstGeom prst="rect">
            <a:avLst/>
          </a:prstGeom>
          <a:noFill/>
        </p:spPr>
        <p:txBody>
          <a:bodyPr wrap="square" rtlCol="0" anchor="t">
            <a:spAutoFit/>
          </a:bodyPr>
          <a:lstStyle/>
          <a:p>
            <a:pPr marL="0" indent="0" algn="ctr" defTabSz="266700">
              <a:spcAft>
                <a:spcPct val="0"/>
              </a:spcAft>
            </a:pPr>
            <a:r>
              <a:rPr lang="ru-RU" sz="2400" b="1">
                <a:latin typeface="Times New Roman" panose="02020603050405020304"/>
                <a:ea typeface="SimSun" panose="02010600030101010101" pitchFamily="2" charset="-122"/>
                <a:sym typeface="+mn-ea"/>
              </a:rPr>
              <a:t>Проверка домашнего задания</a:t>
            </a:r>
            <a:endParaRPr lang="ru-RU" sz="2400">
              <a:solidFill>
                <a:schemeClr val="tx1"/>
              </a:solidFill>
              <a:latin typeface="Times New Roman" panose="02020603050405020304"/>
              <a:ea typeface="SimSun" panose="02010600030101010101" pitchFamily="2" charset="-122"/>
              <a:sym typeface="+mn-ea"/>
            </a:endParaRPr>
          </a:p>
          <a:p>
            <a:pPr marL="0" indent="0" algn="just" defTabSz="266700">
              <a:spcAft>
                <a:spcPct val="0"/>
              </a:spcAft>
            </a:pPr>
            <a:r>
              <a:rPr lang="ru-RU" sz="2400">
                <a:latin typeface="Times New Roman" panose="02020603050405020304"/>
                <a:ea typeface="SimSun" panose="02010600030101010101" pitchFamily="2" charset="-122"/>
                <a:sym typeface="+mn-ea"/>
              </a:rPr>
              <a:t>1. Назовите дату создания современной </a:t>
            </a:r>
            <a:r>
              <a:rPr sz="2400">
                <a:latin typeface="Times New Roman" panose="02020603050405020304"/>
                <a:ea typeface="SimSun" panose="02010600030101010101" pitchFamily="2" charset="-122"/>
                <a:sym typeface="+mn-ea"/>
              </a:rPr>
              <a:t>арми</a:t>
            </a:r>
            <a:r>
              <a:rPr lang="ru-RU" sz="2400">
                <a:latin typeface="Times New Roman" panose="02020603050405020304"/>
                <a:ea typeface="SimSun" panose="02010600030101010101" pitchFamily="2" charset="-122"/>
                <a:sym typeface="+mn-ea"/>
              </a:rPr>
              <a:t>и Российской Федерации, для чего они предназначены? </a:t>
            </a:r>
            <a:endParaRPr lang="ru-RU" sz="2400" i="0">
              <a:solidFill>
                <a:schemeClr val="tx1"/>
              </a:solidFill>
              <a:latin typeface="Times New Roman" panose="02020603050405020304"/>
              <a:ea typeface="SimSun" panose="02010600030101010101" pitchFamily="2" charset="-122"/>
            </a:endParaRPr>
          </a:p>
          <a:p>
            <a:pPr marL="0" indent="0" algn="just" defTabSz="266700">
              <a:spcAft>
                <a:spcPct val="0"/>
              </a:spcAft>
            </a:pPr>
            <a:r>
              <a:rPr lang="ru-RU" sz="2400">
                <a:latin typeface="Times New Roman" panose="02020603050405020304"/>
                <a:ea typeface="SimSun" panose="02010600030101010101" pitchFamily="2" charset="-122"/>
                <a:sym typeface="+mn-ea"/>
              </a:rPr>
              <a:t>2. Что </a:t>
            </a:r>
            <a:r>
              <a:rPr lang="ru-RU" sz="2400">
                <a:solidFill>
                  <a:srgbClr val="000000"/>
                </a:solidFill>
                <a:latin typeface="Times New Roman" panose="02020603050405020304" pitchFamily="18" charset="0"/>
                <a:ea typeface="PT Sans"/>
                <a:cs typeface="Times New Roman" panose="02020603050405020304" pitchFamily="18" charset="0"/>
                <a:sym typeface="+mn-ea"/>
              </a:rPr>
              <a:t>предусматривает в</a:t>
            </a:r>
            <a:r>
              <a:rPr sz="2400">
                <a:latin typeface="Times New Roman" panose="02020603050405020304"/>
                <a:ea typeface="SimSun" panose="02010600030101010101" pitchFamily="2" charset="-122"/>
                <a:sym typeface="+mn-ea"/>
              </a:rPr>
              <a:t>оинская обязанность</a:t>
            </a:r>
            <a:r>
              <a:rPr lang="ru-RU" sz="2400">
                <a:latin typeface="Times New Roman" panose="02020603050405020304"/>
                <a:ea typeface="SimSun" panose="02010600030101010101" pitchFamily="2" charset="-122"/>
                <a:sym typeface="+mn-ea"/>
              </a:rPr>
              <a:t>?</a:t>
            </a:r>
            <a:endParaRPr lang="ru-RU" sz="2400">
              <a:solidFill>
                <a:schemeClr val="tx1"/>
              </a:solidFill>
              <a:latin typeface="Times New Roman" panose="02020603050405020304"/>
              <a:ea typeface="SimSun" panose="02010600030101010101" pitchFamily="2" charset="-122"/>
              <a:sym typeface="+mn-ea"/>
            </a:endParaRPr>
          </a:p>
          <a:p>
            <a:pPr marL="0" indent="0" algn="just" defTabSz="266700">
              <a:spcAft>
                <a:spcPct val="0"/>
              </a:spcAft>
            </a:pPr>
            <a:r>
              <a:rPr lang="ru-RU" sz="2400">
                <a:latin typeface="Times New Roman" panose="02020603050405020304"/>
                <a:ea typeface="SimSun" panose="02010600030101010101" pitchFamily="2" charset="-122"/>
                <a:sym typeface="+mn-ea"/>
              </a:rPr>
              <a:t>3. Чем является</a:t>
            </a:r>
            <a:r>
              <a:rPr sz="2400">
                <a:latin typeface="Times New Roman" panose="02020603050405020304"/>
                <a:ea typeface="SimSun" panose="02010600030101010101" pitchFamily="2" charset="-122"/>
                <a:sym typeface="+mn-ea"/>
              </a:rPr>
              <a:t> военная служба</a:t>
            </a:r>
            <a:r>
              <a:rPr lang="ru-RU" sz="2400">
                <a:latin typeface="Times New Roman" panose="02020603050405020304"/>
                <a:ea typeface="SimSun" panose="02010600030101010101" pitchFamily="2" charset="-122"/>
                <a:sym typeface="+mn-ea"/>
              </a:rPr>
              <a:t>?</a:t>
            </a:r>
            <a:endParaRPr lang="ru-RU" sz="2400" i="0">
              <a:solidFill>
                <a:schemeClr val="tx1"/>
              </a:solidFill>
              <a:latin typeface="Times New Roman" panose="02020603050405020304"/>
              <a:ea typeface="SimSun" panose="02010600030101010101" pitchFamily="2" charset="-122"/>
            </a:endParaRPr>
          </a:p>
          <a:p>
            <a:pPr marL="0" indent="0" algn="just" defTabSz="266700">
              <a:spcAft>
                <a:spcPct val="0"/>
              </a:spcAft>
            </a:pPr>
            <a:r>
              <a:rPr lang="ru-RU" sz="2400">
                <a:latin typeface="Times New Roman" panose="02020603050405020304"/>
                <a:ea typeface="SimSun" panose="02010600030101010101" pitchFamily="2" charset="-122"/>
                <a:sym typeface="+mn-ea"/>
              </a:rPr>
              <a:t>4.</a:t>
            </a:r>
            <a:r>
              <a:rPr sz="2400">
                <a:latin typeface="Times New Roman" panose="02020603050405020304"/>
                <a:ea typeface="SimSun" panose="02010600030101010101" pitchFamily="2" charset="-122"/>
                <a:sym typeface="+mn-ea"/>
              </a:rPr>
              <a:t> </a:t>
            </a:r>
            <a:r>
              <a:rPr lang="ru-RU" sz="2400">
                <a:latin typeface="Times New Roman" panose="02020603050405020304"/>
                <a:ea typeface="SimSun" panose="02010600030101010101" pitchFamily="2" charset="-122"/>
                <a:sym typeface="+mn-ea"/>
              </a:rPr>
              <a:t>Что включает д</a:t>
            </a:r>
            <a:r>
              <a:rPr sz="2400">
                <a:latin typeface="Times New Roman" panose="02020603050405020304"/>
                <a:ea typeface="SimSun" panose="02010600030101010101" pitchFamily="2" charset="-122"/>
                <a:sym typeface="+mn-ea"/>
              </a:rPr>
              <a:t>обровольная  подготовка к службе в армии</a:t>
            </a:r>
            <a:r>
              <a:rPr lang="ru-RU" sz="2400">
                <a:latin typeface="Times New Roman" panose="02020603050405020304"/>
                <a:ea typeface="SimSun" panose="02010600030101010101" pitchFamily="2" charset="-122"/>
                <a:sym typeface="+mn-ea"/>
              </a:rPr>
              <a:t>?</a:t>
            </a:r>
            <a:endParaRPr sz="2400">
              <a:solidFill>
                <a:schemeClr val="tx1"/>
              </a:solidFill>
              <a:latin typeface="Times New Roman" panose="02020603050405020304"/>
              <a:ea typeface="SimSun" panose="02010600030101010101" pitchFamily="2" charset="-122"/>
              <a:sym typeface="+mn-ea"/>
            </a:endParaRPr>
          </a:p>
          <a:p>
            <a:pPr marL="0" indent="0" algn="just" defTabSz="266700">
              <a:spcAft>
                <a:spcPct val="0"/>
              </a:spcAft>
            </a:pPr>
            <a:r>
              <a:rPr lang="ru-RU" altLang="en-US" sz="2400">
                <a:latin typeface="Times New Roman" panose="02020603050405020304"/>
                <a:ea typeface="SimSun" panose="02010600030101010101" pitchFamily="2" charset="-122"/>
                <a:sym typeface="+mn-ea"/>
              </a:rPr>
              <a:t>5. </a:t>
            </a:r>
            <a:r>
              <a:rPr lang="ru-RU" sz="2400">
                <a:latin typeface="Times New Roman" panose="02020603050405020304"/>
                <a:ea typeface="SimSun" panose="02010600030101010101" pitchFamily="2" charset="-122"/>
                <a:sym typeface="+mn-ea"/>
              </a:rPr>
              <a:t>Что включает</a:t>
            </a:r>
            <a:r>
              <a:rPr sz="2400">
                <a:latin typeface="Times New Roman" panose="02020603050405020304"/>
                <a:ea typeface="SimSun" panose="02010600030101010101" pitchFamily="2" charset="-122"/>
                <a:sym typeface="+mn-ea"/>
              </a:rPr>
              <a:t> обязательная</a:t>
            </a:r>
            <a:r>
              <a:rPr lang="ru-RU" sz="2400">
                <a:latin typeface="Times New Roman" panose="02020603050405020304"/>
                <a:ea typeface="SimSun" panose="02010600030101010101" pitchFamily="2" charset="-122"/>
                <a:sym typeface="+mn-ea"/>
              </a:rPr>
              <a:t> </a:t>
            </a:r>
            <a:r>
              <a:rPr sz="2400">
                <a:latin typeface="Times New Roman" panose="02020603050405020304"/>
                <a:ea typeface="SimSun" panose="02010600030101010101" pitchFamily="2" charset="-122"/>
                <a:sym typeface="+mn-ea"/>
              </a:rPr>
              <a:t>подготовка к службе в армии</a:t>
            </a:r>
            <a:r>
              <a:rPr lang="ru-RU" sz="2400">
                <a:latin typeface="Times New Roman" panose="02020603050405020304"/>
                <a:ea typeface="SimSun" panose="02010600030101010101" pitchFamily="2" charset="-122"/>
                <a:sym typeface="+mn-ea"/>
              </a:rPr>
              <a:t>?</a:t>
            </a:r>
            <a:endParaRPr lang="ru-RU" altLang="en-US" sz="2400">
              <a:latin typeface="Times New Roman" panose="02020603050405020304"/>
              <a:ea typeface="SimSun" panose="02010600030101010101" pitchFamily="2" charset="-122"/>
              <a:sym typeface="+mn-ea"/>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ое поле 1"/>
          <p:cNvSpPr txBox="1"/>
          <p:nvPr/>
        </p:nvSpPr>
        <p:spPr>
          <a:xfrm>
            <a:off x="0" y="0"/>
            <a:ext cx="9144000" cy="1107996"/>
          </a:xfrm>
          <a:prstGeom prst="rect">
            <a:avLst/>
          </a:prstGeom>
          <a:noFill/>
        </p:spPr>
        <p:txBody>
          <a:bodyPr wrap="square" rtlCol="0" anchor="t">
            <a:spAutoFit/>
          </a:bodyPr>
          <a:lstStyle/>
          <a:p>
            <a:pPr algn="just" defTabSz="266700"/>
            <a:r>
              <a:rPr lang="ru-RU" sz="2200" b="1">
                <a:latin typeface="Times New Roman" panose="02020603050405020304"/>
                <a:ea typeface="SimSun" panose="02010600030101010101" pitchFamily="2" charset="-122"/>
                <a:sym typeface="+mn-ea"/>
              </a:rPr>
              <a:t>Вопрос 1</a:t>
            </a:r>
            <a:r>
              <a:rPr lang="ru-RU" sz="2200">
                <a:latin typeface="Times New Roman" panose="02020603050405020304"/>
                <a:ea typeface="SimSun" panose="02010600030101010101" pitchFamily="2" charset="-122"/>
                <a:sym typeface="+mn-ea"/>
              </a:rPr>
              <a:t>. </a:t>
            </a:r>
            <a:r>
              <a:rPr lang="ru-RU" sz="2200" u="sng">
                <a:latin typeface="Times New Roman" panose="02020603050405020304"/>
                <a:ea typeface="SimSun" panose="02010600030101010101" pitchFamily="2" charset="-122"/>
                <a:sym typeface="+mn-ea"/>
              </a:rPr>
              <a:t>И</a:t>
            </a:r>
            <a:r>
              <a:rPr sz="2200" u="sng">
                <a:latin typeface="Times New Roman" panose="02020603050405020304"/>
                <a:ea typeface="SimSun" panose="02010600030101010101" pitchFamily="2" charset="-122"/>
                <a:sym typeface="+mn-ea"/>
              </a:rPr>
              <a:t>стория возникновения и развития В</a:t>
            </a:r>
            <a:r>
              <a:rPr lang="ru-RU" sz="2200" u="sng">
                <a:latin typeface="Times New Roman" panose="02020603050405020304"/>
                <a:ea typeface="SimSun" panose="02010600030101010101" pitchFamily="2" charset="-122"/>
                <a:sym typeface="+mn-ea"/>
              </a:rPr>
              <a:t>С РФ</a:t>
            </a:r>
            <a:endParaRPr sz="2200">
              <a:latin typeface="Times New Roman" panose="02020603050405020304"/>
              <a:ea typeface="SimSun" panose="02010600030101010101" pitchFamily="2" charset="-122"/>
              <a:sym typeface="+mn-ea"/>
            </a:endParaRPr>
          </a:p>
          <a:p>
            <a:pPr algn="just" defTabSz="266700"/>
            <a:endParaRPr lang="ru-RU" altLang="en-US" sz="2200">
              <a:latin typeface="Times New Roman" panose="02020603050405020304"/>
              <a:ea typeface="SimSun" panose="02010600030101010101" pitchFamily="2" charset="-122"/>
              <a:sym typeface="+mn-ea"/>
            </a:endParaRPr>
          </a:p>
          <a:p>
            <a:pPr algn="just" defTabSz="266700"/>
            <a:endParaRPr lang="ru-RU" altLang="en-US" sz="2200">
              <a:latin typeface="Times New Roman" panose="02020603050405020304"/>
              <a:ea typeface="SimSun" panose="02010600030101010101" pitchFamily="2" charset="-122"/>
              <a:sym typeface="+mn-ea"/>
            </a:endParaRPr>
          </a:p>
        </p:txBody>
      </p:sp>
      <p:pic>
        <p:nvPicPr>
          <p:cNvPr id="3" name="Изображение 2"/>
          <p:cNvPicPr/>
          <p:nvPr/>
        </p:nvPicPr>
        <p:blipFill rotWithShape="1">
          <a:blip r:embed="rId3"/>
          <a:srcRect/>
          <a:stretch/>
        </p:blipFill>
        <p:spPr>
          <a:xfrm>
            <a:off x="1043607" y="411510"/>
            <a:ext cx="7303477" cy="458950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Изображение 1" descr="IMG_256"/>
          <p:cNvPicPr>
            <a:picLocks noChangeAspect="1"/>
          </p:cNvPicPr>
          <p:nvPr/>
        </p:nvPicPr>
        <p:blipFill>
          <a:blip r:embed="rId3"/>
          <a:stretch>
            <a:fillRect/>
          </a:stretch>
        </p:blipFill>
        <p:spPr>
          <a:xfrm>
            <a:off x="-44450" y="-21431"/>
            <a:ext cx="9200515" cy="5187315"/>
          </a:xfrm>
          <a:prstGeom prst="rect">
            <a:avLst/>
          </a:prstGeom>
          <a:noFill/>
          <a:ln w="9525">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Изображение 2" descr="IMG_256"/>
          <p:cNvPicPr>
            <a:picLocks noChangeAspect="1"/>
          </p:cNvPicPr>
          <p:nvPr/>
        </p:nvPicPr>
        <p:blipFill>
          <a:blip r:embed="rId2"/>
          <a:srcRect t="11926"/>
          <a:stretch>
            <a:fillRect/>
          </a:stretch>
        </p:blipFill>
        <p:spPr>
          <a:xfrm>
            <a:off x="10160" y="-4286"/>
            <a:ext cx="9151620" cy="5193506"/>
          </a:xfrm>
          <a:prstGeom prst="rect">
            <a:avLst/>
          </a:prstGeom>
          <a:noFill/>
          <a:ln w="9525">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 name="Изображение 3" descr="IMG_256"/>
          <p:cNvPicPr>
            <a:picLocks noChangeAspect="1"/>
          </p:cNvPicPr>
          <p:nvPr/>
        </p:nvPicPr>
        <p:blipFill>
          <a:blip r:embed="rId2"/>
          <a:stretch>
            <a:fillRect/>
          </a:stretch>
        </p:blipFill>
        <p:spPr>
          <a:xfrm>
            <a:off x="9525" y="357664"/>
            <a:ext cx="9097010" cy="3657124"/>
          </a:xfrm>
          <a:prstGeom prst="rect">
            <a:avLst/>
          </a:prstGeom>
          <a:noFill/>
          <a:ln w="9525">
            <a:noFill/>
          </a:ln>
        </p:spPr>
      </p:pic>
      <p:sp>
        <p:nvSpPr>
          <p:cNvPr id="5" name="Текстовое поле 4"/>
          <p:cNvSpPr txBox="1"/>
          <p:nvPr/>
        </p:nvSpPr>
        <p:spPr>
          <a:xfrm>
            <a:off x="-36830" y="1"/>
            <a:ext cx="9228455" cy="430887"/>
          </a:xfrm>
          <a:prstGeom prst="rect">
            <a:avLst/>
          </a:prstGeom>
          <a:gradFill>
            <a:gsLst>
              <a:gs pos="0">
                <a:srgbClr val="FBFB11"/>
              </a:gs>
              <a:gs pos="100000">
                <a:srgbClr val="838309"/>
              </a:gs>
            </a:gsLst>
            <a:lin ang="5400000" scaled="0"/>
          </a:gradFill>
        </p:spPr>
        <p:txBody>
          <a:bodyPr wrap="square">
            <a:spAutoFit/>
          </a:bodyPr>
          <a:lstStyle/>
          <a:p>
            <a:pPr marL="0" indent="0" algn="ctr" defTabSz="266700">
              <a:spcAft>
                <a:spcPct val="0"/>
              </a:spcAft>
            </a:pPr>
            <a:r>
              <a:rPr sz="2200" b="1" i="0">
                <a:solidFill>
                  <a:srgbClr val="202122"/>
                </a:solidFill>
                <a:latin typeface="Times New Roman" panose="02020603050405020304"/>
                <a:ea typeface="sans-serif"/>
              </a:rPr>
              <a:t>Военные округа России по состоянию на 2024 год</a:t>
            </a:r>
          </a:p>
        </p:txBody>
      </p:sp>
      <p:sp>
        <p:nvSpPr>
          <p:cNvPr id="9" name="Текстовое поле 8"/>
          <p:cNvSpPr txBox="1"/>
          <p:nvPr/>
        </p:nvSpPr>
        <p:spPr>
          <a:xfrm>
            <a:off x="32386" y="4087177"/>
            <a:ext cx="3700145" cy="1323439"/>
          </a:xfrm>
          <a:prstGeom prst="rect">
            <a:avLst/>
          </a:prstGeom>
        </p:spPr>
        <p:txBody>
          <a:bodyPr wrap="square">
            <a:spAutoFit/>
          </a:bodyPr>
          <a:lstStyle/>
          <a:p>
            <a:pPr marL="0" indent="0" defTabSz="266700">
              <a:spcAft>
                <a:spcPct val="0"/>
              </a:spcAft>
            </a:pPr>
            <a:r>
              <a:rPr lang="ru-RU" sz="1600" i="0" dirty="0">
                <a:latin typeface="Times New Roman" panose="02020603050405020304"/>
                <a:ea typeface="SimSun" panose="02010600030101010101" pitchFamily="2" charset="-122"/>
              </a:rPr>
              <a:t>        - </a:t>
            </a:r>
            <a:r>
              <a:rPr sz="1200" i="0" dirty="0" err="1">
                <a:latin typeface="Times New Roman" panose="02020603050405020304"/>
                <a:ea typeface="SimSun" panose="02010600030101010101" pitchFamily="2" charset="-122"/>
              </a:rPr>
              <a:t>Ленинградский</a:t>
            </a:r>
            <a:r>
              <a:rPr sz="1200" i="0" dirty="0">
                <a:latin typeface="Times New Roman" panose="02020603050405020304"/>
                <a:ea typeface="SimSun" panose="02010600030101010101" pitchFamily="2" charset="-122"/>
              </a:rPr>
              <a:t> </a:t>
            </a:r>
            <a:r>
              <a:rPr sz="1200" i="0" dirty="0" err="1">
                <a:latin typeface="Times New Roman" panose="02020603050405020304"/>
                <a:ea typeface="SimSun" panose="02010600030101010101" pitchFamily="2" charset="-122"/>
              </a:rPr>
              <a:t>военный</a:t>
            </a:r>
            <a:r>
              <a:rPr sz="1200" i="0" dirty="0">
                <a:latin typeface="Times New Roman" panose="02020603050405020304"/>
                <a:ea typeface="SimSun" panose="02010600030101010101" pitchFamily="2" charset="-122"/>
              </a:rPr>
              <a:t> </a:t>
            </a:r>
            <a:r>
              <a:rPr sz="1200" i="0" dirty="0" err="1">
                <a:latin typeface="Times New Roman" panose="02020603050405020304"/>
                <a:ea typeface="SimSun" panose="02010600030101010101" pitchFamily="2" charset="-122"/>
              </a:rPr>
              <a:t>округ</a:t>
            </a:r>
            <a:r>
              <a:rPr lang="ru-RU" sz="1200" i="0" dirty="0">
                <a:latin typeface="Times New Roman" panose="02020603050405020304"/>
                <a:ea typeface="SimSun" panose="02010600030101010101" pitchFamily="2" charset="-122"/>
              </a:rPr>
              <a:t>                    </a:t>
            </a:r>
            <a:endParaRPr sz="1200" i="0" dirty="0">
              <a:latin typeface="Times New Roman" panose="02020603050405020304"/>
              <a:ea typeface="SimSun" panose="02010600030101010101" pitchFamily="2" charset="-122"/>
            </a:endParaRPr>
          </a:p>
          <a:p>
            <a:pPr marL="0" indent="0" defTabSz="266700">
              <a:spcAft>
                <a:spcPct val="0"/>
              </a:spcAft>
            </a:pPr>
            <a:endParaRPr sz="1200" i="0" dirty="0">
              <a:latin typeface="Times New Roman" panose="02020603050405020304"/>
              <a:ea typeface="SimSun" panose="02010600030101010101" pitchFamily="2" charset="-122"/>
            </a:endParaRPr>
          </a:p>
          <a:p>
            <a:pPr marL="0" indent="0" defTabSz="266700">
              <a:spcAft>
                <a:spcPct val="0"/>
              </a:spcAft>
            </a:pPr>
            <a:r>
              <a:rPr lang="ru-RU" sz="1200" i="0" dirty="0">
                <a:latin typeface="Times New Roman" panose="02020603050405020304"/>
                <a:ea typeface="SimSun" panose="02010600030101010101" pitchFamily="2" charset="-122"/>
              </a:rPr>
              <a:t>        - </a:t>
            </a:r>
            <a:r>
              <a:rPr sz="1200" i="0" dirty="0" err="1">
                <a:latin typeface="Times New Roman" panose="02020603050405020304"/>
                <a:ea typeface="SimSun" panose="02010600030101010101" pitchFamily="2" charset="-122"/>
              </a:rPr>
              <a:t>Московский</a:t>
            </a:r>
            <a:r>
              <a:rPr sz="1200" i="0" dirty="0">
                <a:latin typeface="Times New Roman" panose="02020603050405020304"/>
                <a:ea typeface="SimSun" panose="02010600030101010101" pitchFamily="2" charset="-122"/>
              </a:rPr>
              <a:t> </a:t>
            </a:r>
            <a:r>
              <a:rPr sz="1200" i="0" dirty="0" err="1">
                <a:latin typeface="Times New Roman" panose="02020603050405020304"/>
                <a:ea typeface="SimSun" panose="02010600030101010101" pitchFamily="2" charset="-122"/>
              </a:rPr>
              <a:t>военные</a:t>
            </a:r>
            <a:r>
              <a:rPr sz="1200" i="0" dirty="0">
                <a:latin typeface="Times New Roman" panose="02020603050405020304"/>
                <a:ea typeface="SimSun" panose="02010600030101010101" pitchFamily="2" charset="-122"/>
              </a:rPr>
              <a:t> </a:t>
            </a:r>
            <a:r>
              <a:rPr sz="1200" i="0" dirty="0" err="1">
                <a:latin typeface="Times New Roman" panose="02020603050405020304"/>
                <a:ea typeface="SimSun" panose="02010600030101010101" pitchFamily="2" charset="-122"/>
              </a:rPr>
              <a:t>округ</a:t>
            </a:r>
            <a:endParaRPr sz="1200" i="0" dirty="0">
              <a:latin typeface="Times New Roman" panose="02020603050405020304"/>
              <a:ea typeface="SimSun" panose="02010600030101010101" pitchFamily="2" charset="-122"/>
            </a:endParaRPr>
          </a:p>
          <a:p>
            <a:pPr marL="0" indent="0" defTabSz="266700">
              <a:spcAft>
                <a:spcPct val="0"/>
              </a:spcAft>
            </a:pPr>
            <a:endParaRPr sz="1200" i="0" dirty="0">
              <a:latin typeface="Times New Roman" panose="02020603050405020304"/>
              <a:ea typeface="SimSun" panose="02010600030101010101" pitchFamily="2" charset="-122"/>
            </a:endParaRPr>
          </a:p>
          <a:p>
            <a:pPr marL="0" indent="0" defTabSz="266700">
              <a:spcAft>
                <a:spcPct val="0"/>
              </a:spcAft>
            </a:pPr>
            <a:r>
              <a:rPr sz="1200" i="0" dirty="0">
                <a:latin typeface="Times New Roman" panose="02020603050405020304"/>
                <a:ea typeface="SimSun" panose="02010600030101010101" pitchFamily="2" charset="-122"/>
              </a:rPr>
              <a:t> </a:t>
            </a:r>
            <a:r>
              <a:rPr lang="ru-RU" sz="1200" i="0" dirty="0">
                <a:latin typeface="Times New Roman" panose="02020603050405020304"/>
                <a:ea typeface="SimSun" panose="02010600030101010101" pitchFamily="2" charset="-122"/>
              </a:rPr>
              <a:t>       - </a:t>
            </a:r>
            <a:r>
              <a:rPr sz="1200" i="0" dirty="0" err="1">
                <a:latin typeface="Times New Roman" panose="02020603050405020304"/>
                <a:ea typeface="SimSun" panose="02010600030101010101" pitchFamily="2" charset="-122"/>
              </a:rPr>
              <a:t>Южный</a:t>
            </a:r>
            <a:r>
              <a:rPr sz="1200" i="0" dirty="0">
                <a:latin typeface="Times New Roman" panose="02020603050405020304"/>
                <a:ea typeface="SimSun" panose="02010600030101010101" pitchFamily="2" charset="-122"/>
              </a:rPr>
              <a:t> </a:t>
            </a:r>
            <a:r>
              <a:rPr sz="1200" i="0" dirty="0" err="1">
                <a:latin typeface="Times New Roman" panose="02020603050405020304"/>
                <a:ea typeface="SimSun" panose="02010600030101010101" pitchFamily="2" charset="-122"/>
              </a:rPr>
              <a:t>военный</a:t>
            </a:r>
            <a:r>
              <a:rPr sz="1200" i="0" dirty="0">
                <a:latin typeface="Times New Roman" panose="02020603050405020304"/>
                <a:ea typeface="SimSun" panose="02010600030101010101" pitchFamily="2" charset="-122"/>
              </a:rPr>
              <a:t> </a:t>
            </a:r>
            <a:r>
              <a:rPr sz="1200" i="0" dirty="0" err="1">
                <a:latin typeface="Times New Roman" panose="02020603050405020304"/>
                <a:ea typeface="SimSun" panose="02010600030101010101" pitchFamily="2" charset="-122"/>
              </a:rPr>
              <a:t>округ</a:t>
            </a:r>
            <a:endParaRPr sz="1200" i="0" dirty="0">
              <a:latin typeface="Times New Roman" panose="02020603050405020304"/>
              <a:ea typeface="SimSun" panose="02010600030101010101" pitchFamily="2" charset="-122"/>
            </a:endParaRPr>
          </a:p>
          <a:p>
            <a:pPr marL="0" indent="0" defTabSz="266700">
              <a:spcAft>
                <a:spcPct val="0"/>
              </a:spcAft>
            </a:pPr>
            <a:endParaRPr sz="1600" i="0" dirty="0">
              <a:latin typeface="Times New Roman" panose="02020603050405020304"/>
              <a:ea typeface="SimSun" panose="02010600030101010101" pitchFamily="2" charset="-122"/>
            </a:endParaRPr>
          </a:p>
        </p:txBody>
      </p:sp>
      <p:sp>
        <p:nvSpPr>
          <p:cNvPr id="10" name="Прямоугольник 9"/>
          <p:cNvSpPr/>
          <p:nvPr/>
        </p:nvSpPr>
        <p:spPr>
          <a:xfrm>
            <a:off x="3851910" y="4137660"/>
            <a:ext cx="288290" cy="187643"/>
          </a:xfrm>
          <a:prstGeom prst="rect">
            <a:avLst/>
          </a:prstGeom>
          <a:gradFill>
            <a:gsLst>
              <a:gs pos="60000">
                <a:srgbClr val="9EE256"/>
              </a:gs>
              <a:gs pos="99000">
                <a:srgbClr val="52762D"/>
              </a:gs>
            </a:gsLst>
            <a:lin ang="5400000" scaled="0"/>
          </a:gra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ru-RU" altLang="en-US"/>
          </a:p>
        </p:txBody>
      </p:sp>
      <p:sp>
        <p:nvSpPr>
          <p:cNvPr id="11" name="Прямоугольник 10"/>
          <p:cNvSpPr/>
          <p:nvPr/>
        </p:nvSpPr>
        <p:spPr>
          <a:xfrm>
            <a:off x="179705" y="4561253"/>
            <a:ext cx="288290" cy="187643"/>
          </a:xfrm>
          <a:prstGeom prst="rect">
            <a:avLst/>
          </a:prstGeom>
          <a:gradFill>
            <a:gsLst>
              <a:gs pos="0">
                <a:srgbClr val="FE4444"/>
              </a:gs>
              <a:gs pos="100000">
                <a:srgbClr val="832B2B"/>
              </a:gs>
            </a:gsLst>
            <a:lin ang="5400000" scaled="0"/>
          </a:gra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ru-RU" altLang="en-US"/>
          </a:p>
        </p:txBody>
      </p:sp>
      <p:sp>
        <p:nvSpPr>
          <p:cNvPr id="12" name="Прямоугольник 11"/>
          <p:cNvSpPr/>
          <p:nvPr/>
        </p:nvSpPr>
        <p:spPr>
          <a:xfrm>
            <a:off x="179705" y="4205763"/>
            <a:ext cx="288290" cy="187643"/>
          </a:xfrm>
          <a:prstGeom prst="rect">
            <a:avLst/>
          </a:prstGeom>
          <a:solidFill>
            <a:schemeClr val="accent5"/>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ru-RU" altLang="en-US"/>
          </a:p>
        </p:txBody>
      </p:sp>
      <p:sp>
        <p:nvSpPr>
          <p:cNvPr id="13" name="Текстовое поле 12"/>
          <p:cNvSpPr txBox="1"/>
          <p:nvPr/>
        </p:nvSpPr>
        <p:spPr>
          <a:xfrm>
            <a:off x="3732531" y="4137660"/>
            <a:ext cx="5095875" cy="702469"/>
          </a:xfrm>
          <a:prstGeom prst="rect">
            <a:avLst/>
          </a:prstGeom>
          <a:noFill/>
        </p:spPr>
        <p:txBody>
          <a:bodyPr wrap="square" rtlCol="0" anchor="t">
            <a:noAutofit/>
          </a:bodyPr>
          <a:lstStyle/>
          <a:p>
            <a:pPr marL="0" indent="0" defTabSz="266700">
              <a:spcAft>
                <a:spcPct val="0"/>
              </a:spcAft>
            </a:pPr>
            <a:r>
              <a:rPr lang="ru-RU" sz="1600" dirty="0">
                <a:latin typeface="Times New Roman" panose="02020603050405020304"/>
                <a:ea typeface="SimSun" panose="02010600030101010101" pitchFamily="2" charset="-122"/>
                <a:sym typeface="+mn-ea"/>
              </a:rPr>
              <a:t>         - </a:t>
            </a:r>
            <a:r>
              <a:rPr sz="1600" dirty="0" err="1">
                <a:latin typeface="Times New Roman" panose="02020603050405020304"/>
                <a:ea typeface="SimSun" panose="02010600030101010101" pitchFamily="2" charset="-122"/>
                <a:sym typeface="+mn-ea"/>
              </a:rPr>
              <a:t>Центральный</a:t>
            </a:r>
            <a:r>
              <a:rPr sz="1600" dirty="0">
                <a:latin typeface="Times New Roman" panose="02020603050405020304"/>
                <a:ea typeface="SimSun" panose="02010600030101010101" pitchFamily="2" charset="-122"/>
                <a:sym typeface="+mn-ea"/>
              </a:rPr>
              <a:t> </a:t>
            </a:r>
            <a:r>
              <a:rPr sz="1600" dirty="0" err="1">
                <a:latin typeface="Times New Roman" panose="02020603050405020304"/>
                <a:ea typeface="SimSun" panose="02010600030101010101" pitchFamily="2" charset="-122"/>
                <a:sym typeface="+mn-ea"/>
              </a:rPr>
              <a:t>военный</a:t>
            </a:r>
            <a:r>
              <a:rPr sz="1600" dirty="0">
                <a:latin typeface="Times New Roman" panose="02020603050405020304"/>
                <a:ea typeface="SimSun" panose="02010600030101010101" pitchFamily="2" charset="-122"/>
                <a:sym typeface="+mn-ea"/>
              </a:rPr>
              <a:t> </a:t>
            </a:r>
            <a:r>
              <a:rPr sz="1600" dirty="0" err="1">
                <a:latin typeface="Times New Roman" panose="02020603050405020304"/>
                <a:ea typeface="SimSun" panose="02010600030101010101" pitchFamily="2" charset="-122"/>
                <a:sym typeface="+mn-ea"/>
              </a:rPr>
              <a:t>округ</a:t>
            </a:r>
            <a:endParaRPr sz="1600" i="0" dirty="0">
              <a:latin typeface="Times New Roman" panose="02020603050405020304"/>
              <a:ea typeface="SimSun" panose="02010600030101010101" pitchFamily="2" charset="-122"/>
            </a:endParaRPr>
          </a:p>
          <a:p>
            <a:pPr marL="0" indent="0" defTabSz="266700">
              <a:spcAft>
                <a:spcPct val="0"/>
              </a:spcAft>
            </a:pPr>
            <a:endParaRPr sz="1600" dirty="0">
              <a:latin typeface="Times New Roman" panose="02020603050405020304"/>
              <a:ea typeface="SimSun" panose="02010600030101010101" pitchFamily="2" charset="-122"/>
              <a:sym typeface="+mn-ea"/>
            </a:endParaRPr>
          </a:p>
          <a:p>
            <a:pPr marL="0" indent="0" defTabSz="266700">
              <a:spcAft>
                <a:spcPct val="0"/>
              </a:spcAft>
            </a:pPr>
            <a:r>
              <a:rPr sz="1600" dirty="0">
                <a:latin typeface="Times New Roman" panose="02020603050405020304"/>
                <a:ea typeface="SimSun" panose="02010600030101010101" pitchFamily="2" charset="-122"/>
                <a:sym typeface="+mn-ea"/>
              </a:rPr>
              <a:t> </a:t>
            </a:r>
            <a:r>
              <a:rPr lang="ru-RU" sz="1600" dirty="0">
                <a:latin typeface="Times New Roman" panose="02020603050405020304"/>
                <a:ea typeface="SimSun" panose="02010600030101010101" pitchFamily="2" charset="-122"/>
                <a:sym typeface="+mn-ea"/>
              </a:rPr>
              <a:t>        - </a:t>
            </a:r>
            <a:r>
              <a:rPr sz="1600" dirty="0" err="1">
                <a:latin typeface="Times New Roman" panose="02020603050405020304"/>
                <a:ea typeface="SimSun" panose="02010600030101010101" pitchFamily="2" charset="-122"/>
                <a:sym typeface="+mn-ea"/>
              </a:rPr>
              <a:t>Восточный</a:t>
            </a:r>
            <a:r>
              <a:rPr sz="1600" dirty="0">
                <a:latin typeface="Times New Roman" panose="02020603050405020304"/>
                <a:ea typeface="SimSun" panose="02010600030101010101" pitchFamily="2" charset="-122"/>
                <a:sym typeface="+mn-ea"/>
              </a:rPr>
              <a:t> </a:t>
            </a:r>
            <a:r>
              <a:rPr sz="1600" dirty="0" err="1">
                <a:latin typeface="Times New Roman" panose="02020603050405020304"/>
                <a:ea typeface="SimSun" panose="02010600030101010101" pitchFamily="2" charset="-122"/>
                <a:sym typeface="+mn-ea"/>
              </a:rPr>
              <a:t>военный</a:t>
            </a:r>
            <a:r>
              <a:rPr sz="1600" dirty="0">
                <a:latin typeface="Times New Roman" panose="02020603050405020304"/>
                <a:ea typeface="SimSun" panose="02010600030101010101" pitchFamily="2" charset="-122"/>
                <a:sym typeface="+mn-ea"/>
              </a:rPr>
              <a:t> </a:t>
            </a:r>
            <a:r>
              <a:rPr sz="1600" dirty="0" err="1">
                <a:latin typeface="Times New Roman" panose="02020603050405020304"/>
                <a:ea typeface="SimSun" panose="02010600030101010101" pitchFamily="2" charset="-122"/>
                <a:sym typeface="+mn-ea"/>
              </a:rPr>
              <a:t>округ</a:t>
            </a:r>
            <a:endParaRPr lang="ru-RU" altLang="en-US" sz="1600" dirty="0">
              <a:latin typeface="Times New Roman" panose="02020603050405020304"/>
              <a:ea typeface="SimSun" panose="02010600030101010101" pitchFamily="2" charset="-122"/>
              <a:sym typeface="+mn-ea"/>
            </a:endParaRPr>
          </a:p>
        </p:txBody>
      </p:sp>
      <p:sp>
        <p:nvSpPr>
          <p:cNvPr id="14" name="Прямоугольник 13"/>
          <p:cNvSpPr/>
          <p:nvPr/>
        </p:nvSpPr>
        <p:spPr>
          <a:xfrm>
            <a:off x="179705" y="4933950"/>
            <a:ext cx="288290" cy="187643"/>
          </a:xfrm>
          <a:prstGeom prst="rect">
            <a:avLst/>
          </a:prstGeom>
          <a:solidFill>
            <a:schemeClr val="accent6">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ru-RU" altLang="en-US"/>
          </a:p>
        </p:txBody>
      </p:sp>
      <p:sp>
        <p:nvSpPr>
          <p:cNvPr id="15" name="Прямоугольник 14"/>
          <p:cNvSpPr/>
          <p:nvPr/>
        </p:nvSpPr>
        <p:spPr>
          <a:xfrm>
            <a:off x="3864688" y="4748896"/>
            <a:ext cx="288290" cy="187643"/>
          </a:xfrm>
          <a:prstGeom prst="rect">
            <a:avLst/>
          </a:prstGeom>
          <a:solidFill>
            <a:schemeClr val="accent1"/>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ru-RU"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Изображение 1"/>
          <p:cNvPicPr/>
          <p:nvPr/>
        </p:nvPicPr>
        <p:blipFill>
          <a:blip r:embed="rId2"/>
          <a:srcRect b="28385"/>
        </p:blipFill>
        <p:spPr>
          <a:xfrm>
            <a:off x="635" y="-7144"/>
            <a:ext cx="9218295" cy="3712845"/>
          </a:xfrm>
          <a:prstGeom prst="rect">
            <a:avLst/>
          </a:prstGeom>
        </p:spPr>
      </p:pic>
      <p:sp>
        <p:nvSpPr>
          <p:cNvPr id="3" name="Текстовое поле 2"/>
          <p:cNvSpPr txBox="1"/>
          <p:nvPr/>
        </p:nvSpPr>
        <p:spPr>
          <a:xfrm>
            <a:off x="1" y="3705701"/>
            <a:ext cx="9215755" cy="1419225"/>
          </a:xfrm>
          <a:prstGeom prst="rect">
            <a:avLst/>
          </a:prstGeom>
          <a:gradFill>
            <a:gsLst>
              <a:gs pos="0">
                <a:srgbClr val="FBFB11"/>
              </a:gs>
              <a:gs pos="100000">
                <a:srgbClr val="838309"/>
              </a:gs>
            </a:gsLst>
            <a:lin ang="5400000" scaled="0"/>
          </a:gradFill>
        </p:spPr>
        <p:txBody>
          <a:bodyPr wrap="square">
            <a:noAutofit/>
          </a:bodyPr>
          <a:lstStyle/>
          <a:p>
            <a:pPr marL="0" indent="0">
              <a:spcAft>
                <a:spcPts val="700"/>
              </a:spcAft>
            </a:pPr>
            <a:r>
              <a:rPr sz="1600" b="1" i="0" dirty="0" err="1">
                <a:solidFill>
                  <a:srgbClr val="000000"/>
                </a:solidFill>
                <a:latin typeface="Times New Roman" panose="02020603050405020304" pitchFamily="18" charset="0"/>
                <a:ea typeface="PT Sans"/>
                <a:cs typeface="Times New Roman" panose="02020603050405020304" pitchFamily="18" charset="0"/>
              </a:rPr>
              <a:t>Вывод</a:t>
            </a:r>
            <a:endParaRPr sz="1600" b="1" i="0" dirty="0">
              <a:solidFill>
                <a:srgbClr val="000000"/>
              </a:solidFill>
              <a:latin typeface="Times New Roman" panose="02020603050405020304" pitchFamily="18" charset="0"/>
              <a:ea typeface="PT Sans"/>
              <a:cs typeface="Times New Roman" panose="02020603050405020304" pitchFamily="18" charset="0"/>
            </a:endParaRPr>
          </a:p>
          <a:p>
            <a:pPr marL="0" indent="0">
              <a:spcAft>
                <a:spcPts val="700"/>
              </a:spcAft>
            </a:pPr>
            <a:r>
              <a:rPr sz="1600" b="1" i="0" dirty="0" err="1">
                <a:solidFill>
                  <a:srgbClr val="000000"/>
                </a:solidFill>
                <a:latin typeface="Times New Roman" panose="02020603050405020304" pitchFamily="18" charset="0"/>
                <a:ea typeface="PT Sans"/>
                <a:cs typeface="Times New Roman" panose="02020603050405020304" pitchFamily="18" charset="0"/>
              </a:rPr>
              <a:t>Меняются</a:t>
            </a:r>
            <a:r>
              <a:rPr sz="1600" b="1" i="0" dirty="0">
                <a:solidFill>
                  <a:srgbClr val="000000"/>
                </a:solidFill>
                <a:latin typeface="Times New Roman" panose="02020603050405020304" pitchFamily="18" charset="0"/>
                <a:ea typeface="PT Sans"/>
                <a:cs typeface="Times New Roman" panose="02020603050405020304" pitchFamily="18" charset="0"/>
              </a:rPr>
              <a:t> </a:t>
            </a:r>
            <a:r>
              <a:rPr sz="1600" b="1" i="0" dirty="0" err="1">
                <a:solidFill>
                  <a:srgbClr val="000000"/>
                </a:solidFill>
                <a:latin typeface="Times New Roman" panose="02020603050405020304" pitchFamily="18" charset="0"/>
                <a:ea typeface="PT Sans"/>
                <a:cs typeface="Times New Roman" panose="02020603050405020304" pitchFamily="18" charset="0"/>
              </a:rPr>
              <a:t>структура</a:t>
            </a:r>
            <a:r>
              <a:rPr sz="1600" b="1" i="0" dirty="0">
                <a:solidFill>
                  <a:srgbClr val="000000"/>
                </a:solidFill>
                <a:latin typeface="Times New Roman" panose="02020603050405020304" pitchFamily="18" charset="0"/>
                <a:ea typeface="PT Sans"/>
                <a:cs typeface="Times New Roman" panose="02020603050405020304" pitchFamily="18" charset="0"/>
              </a:rPr>
              <a:t> </a:t>
            </a:r>
            <a:r>
              <a:rPr sz="1600" b="1" i="0" dirty="0" err="1">
                <a:solidFill>
                  <a:srgbClr val="000000"/>
                </a:solidFill>
                <a:latin typeface="Times New Roman" panose="02020603050405020304" pitchFamily="18" charset="0"/>
                <a:ea typeface="PT Sans"/>
                <a:cs typeface="Times New Roman" panose="02020603050405020304" pitchFamily="18" charset="0"/>
              </a:rPr>
              <a:t>государства</a:t>
            </a:r>
            <a:r>
              <a:rPr sz="1600" b="1" i="0" dirty="0">
                <a:solidFill>
                  <a:srgbClr val="000000"/>
                </a:solidFill>
                <a:latin typeface="Times New Roman" panose="02020603050405020304" pitchFamily="18" charset="0"/>
                <a:ea typeface="PT Sans"/>
                <a:cs typeface="Times New Roman" panose="02020603050405020304" pitchFamily="18" charset="0"/>
              </a:rPr>
              <a:t>, </a:t>
            </a:r>
            <a:r>
              <a:rPr sz="1600" b="1" i="0" dirty="0" err="1">
                <a:solidFill>
                  <a:srgbClr val="000000"/>
                </a:solidFill>
                <a:latin typeface="Times New Roman" panose="02020603050405020304" pitchFamily="18" charset="0"/>
                <a:ea typeface="PT Sans"/>
                <a:cs typeface="Times New Roman" panose="02020603050405020304" pitchFamily="18" charset="0"/>
              </a:rPr>
              <a:t>политический</a:t>
            </a:r>
            <a:r>
              <a:rPr sz="1600" b="1" i="0" dirty="0">
                <a:solidFill>
                  <a:srgbClr val="000000"/>
                </a:solidFill>
                <a:latin typeface="Times New Roman" panose="02020603050405020304" pitchFamily="18" charset="0"/>
                <a:ea typeface="PT Sans"/>
                <a:cs typeface="Times New Roman" panose="02020603050405020304" pitchFamily="18" charset="0"/>
              </a:rPr>
              <a:t> </a:t>
            </a:r>
            <a:r>
              <a:rPr sz="1600" b="1" i="0" dirty="0" err="1">
                <a:solidFill>
                  <a:srgbClr val="000000"/>
                </a:solidFill>
                <a:latin typeface="Times New Roman" panose="02020603050405020304" pitchFamily="18" charset="0"/>
                <a:ea typeface="PT Sans"/>
                <a:cs typeface="Times New Roman" panose="02020603050405020304" pitchFamily="18" charset="0"/>
              </a:rPr>
              <a:t>строй</a:t>
            </a:r>
            <a:r>
              <a:rPr sz="1600" b="1" i="0" dirty="0">
                <a:solidFill>
                  <a:srgbClr val="000000"/>
                </a:solidFill>
                <a:latin typeface="Times New Roman" panose="02020603050405020304" pitchFamily="18" charset="0"/>
                <a:ea typeface="PT Sans"/>
                <a:cs typeface="Times New Roman" panose="02020603050405020304" pitchFamily="18" charset="0"/>
              </a:rPr>
              <a:t>, </a:t>
            </a:r>
            <a:r>
              <a:rPr sz="1600" b="1" i="0" dirty="0" err="1">
                <a:solidFill>
                  <a:srgbClr val="000000"/>
                </a:solidFill>
                <a:latin typeface="Times New Roman" panose="02020603050405020304" pitchFamily="18" charset="0"/>
                <a:ea typeface="PT Sans"/>
                <a:cs typeface="Times New Roman" panose="02020603050405020304" pitchFamily="18" charset="0"/>
              </a:rPr>
              <a:t>политика</a:t>
            </a:r>
            <a:r>
              <a:rPr sz="1600" b="1" i="0" dirty="0">
                <a:solidFill>
                  <a:srgbClr val="000000"/>
                </a:solidFill>
                <a:latin typeface="Times New Roman" panose="02020603050405020304" pitchFamily="18" charset="0"/>
                <a:ea typeface="PT Sans"/>
                <a:cs typeface="Times New Roman" panose="02020603050405020304" pitchFamily="18" charset="0"/>
              </a:rPr>
              <a:t> </a:t>
            </a:r>
            <a:r>
              <a:rPr sz="1600" b="1" i="0" dirty="0" err="1">
                <a:solidFill>
                  <a:srgbClr val="000000"/>
                </a:solidFill>
                <a:latin typeface="Times New Roman" panose="02020603050405020304" pitchFamily="18" charset="0"/>
                <a:ea typeface="PT Sans"/>
                <a:cs typeface="Times New Roman" panose="02020603050405020304" pitchFamily="18" charset="0"/>
              </a:rPr>
              <a:t>правительства</a:t>
            </a:r>
            <a:r>
              <a:rPr sz="1600" b="1" i="0" dirty="0">
                <a:solidFill>
                  <a:srgbClr val="000000"/>
                </a:solidFill>
                <a:latin typeface="Times New Roman" panose="02020603050405020304" pitchFamily="18" charset="0"/>
                <a:ea typeface="PT Sans"/>
                <a:cs typeface="Times New Roman" panose="02020603050405020304" pitchFamily="18" charset="0"/>
              </a:rPr>
              <a:t>, </a:t>
            </a:r>
            <a:r>
              <a:rPr sz="1600" b="1" i="0" dirty="0" err="1">
                <a:solidFill>
                  <a:srgbClr val="000000"/>
                </a:solidFill>
                <a:latin typeface="Times New Roman" panose="02020603050405020304" pitchFamily="18" charset="0"/>
                <a:ea typeface="PT Sans"/>
                <a:cs typeface="Times New Roman" panose="02020603050405020304" pitchFamily="18" charset="0"/>
              </a:rPr>
              <a:t>но</a:t>
            </a:r>
            <a:r>
              <a:rPr sz="1600" b="1" i="0" dirty="0">
                <a:solidFill>
                  <a:srgbClr val="000000"/>
                </a:solidFill>
                <a:latin typeface="Times New Roman" panose="02020603050405020304" pitchFamily="18" charset="0"/>
                <a:ea typeface="PT Sans"/>
                <a:cs typeface="Times New Roman" panose="02020603050405020304" pitchFamily="18" charset="0"/>
              </a:rPr>
              <a:t> </a:t>
            </a:r>
            <a:r>
              <a:rPr sz="1600" b="1" i="0" dirty="0" err="1">
                <a:solidFill>
                  <a:srgbClr val="000000"/>
                </a:solidFill>
                <a:latin typeface="Times New Roman" panose="02020603050405020304" pitchFamily="18" charset="0"/>
                <a:ea typeface="PT Sans"/>
                <a:cs typeface="Times New Roman" panose="02020603050405020304" pitchFamily="18" charset="0"/>
              </a:rPr>
              <a:t>задача</a:t>
            </a:r>
            <a:r>
              <a:rPr sz="1600" b="1" i="0" dirty="0">
                <a:solidFill>
                  <a:srgbClr val="000000"/>
                </a:solidFill>
                <a:latin typeface="Times New Roman" panose="02020603050405020304" pitchFamily="18" charset="0"/>
                <a:ea typeface="PT Sans"/>
                <a:cs typeface="Times New Roman" panose="02020603050405020304" pitchFamily="18" charset="0"/>
              </a:rPr>
              <a:t> </a:t>
            </a:r>
            <a:r>
              <a:rPr sz="1600" b="1" i="0" dirty="0" err="1">
                <a:solidFill>
                  <a:srgbClr val="000000"/>
                </a:solidFill>
                <a:latin typeface="Times New Roman" panose="02020603050405020304" pitchFamily="18" charset="0"/>
                <a:ea typeface="PT Sans"/>
                <a:cs typeface="Times New Roman" panose="02020603050405020304" pitchFamily="18" charset="0"/>
              </a:rPr>
              <a:t>по</a:t>
            </a:r>
            <a:r>
              <a:rPr sz="1600" b="1" i="0" dirty="0">
                <a:solidFill>
                  <a:srgbClr val="000000"/>
                </a:solidFill>
                <a:latin typeface="Times New Roman" panose="02020603050405020304" pitchFamily="18" charset="0"/>
                <a:ea typeface="PT Sans"/>
                <a:cs typeface="Times New Roman" panose="02020603050405020304" pitchFamily="18" charset="0"/>
              </a:rPr>
              <a:t> </a:t>
            </a:r>
            <a:r>
              <a:rPr sz="1600" b="1" i="0" dirty="0" err="1">
                <a:solidFill>
                  <a:srgbClr val="000000"/>
                </a:solidFill>
                <a:latin typeface="Times New Roman" panose="02020603050405020304" pitchFamily="18" charset="0"/>
                <a:ea typeface="PT Sans"/>
                <a:cs typeface="Times New Roman" panose="02020603050405020304" pitchFamily="18" charset="0"/>
              </a:rPr>
              <a:t>защите</a:t>
            </a:r>
            <a:r>
              <a:rPr sz="1600" b="1" i="0" dirty="0">
                <a:solidFill>
                  <a:srgbClr val="000000"/>
                </a:solidFill>
                <a:latin typeface="Times New Roman" panose="02020603050405020304" pitchFamily="18" charset="0"/>
                <a:ea typeface="PT Sans"/>
                <a:cs typeface="Times New Roman" panose="02020603050405020304" pitchFamily="18" charset="0"/>
              </a:rPr>
              <a:t> </a:t>
            </a:r>
            <a:r>
              <a:rPr sz="1600" b="1" i="0" dirty="0" err="1">
                <a:solidFill>
                  <a:srgbClr val="000000"/>
                </a:solidFill>
                <a:latin typeface="Times New Roman" panose="02020603050405020304" pitchFamily="18" charset="0"/>
                <a:ea typeface="PT Sans"/>
                <a:cs typeface="Times New Roman" panose="02020603050405020304" pitchFamily="18" charset="0"/>
              </a:rPr>
              <a:t>Отечества</a:t>
            </a:r>
            <a:r>
              <a:rPr sz="1600" b="1" i="0" dirty="0">
                <a:solidFill>
                  <a:srgbClr val="000000"/>
                </a:solidFill>
                <a:latin typeface="Times New Roman" panose="02020603050405020304" pitchFamily="18" charset="0"/>
                <a:ea typeface="PT Sans"/>
                <a:cs typeface="Times New Roman" panose="02020603050405020304" pitchFamily="18" charset="0"/>
              </a:rPr>
              <a:t> </a:t>
            </a:r>
            <a:r>
              <a:rPr sz="1600" b="1" i="0" dirty="0" err="1">
                <a:solidFill>
                  <a:srgbClr val="000000"/>
                </a:solidFill>
                <a:latin typeface="Times New Roman" panose="02020603050405020304" pitchFamily="18" charset="0"/>
                <a:ea typeface="PT Sans"/>
                <a:cs typeface="Times New Roman" panose="02020603050405020304" pitchFamily="18" charset="0"/>
              </a:rPr>
              <a:t>всегда</a:t>
            </a:r>
            <a:r>
              <a:rPr sz="1600" b="1" i="0" dirty="0">
                <a:solidFill>
                  <a:srgbClr val="000000"/>
                </a:solidFill>
                <a:latin typeface="Times New Roman" panose="02020603050405020304" pitchFamily="18" charset="0"/>
                <a:ea typeface="PT Sans"/>
                <a:cs typeface="Times New Roman" panose="02020603050405020304" pitchFamily="18" charset="0"/>
              </a:rPr>
              <a:t> </a:t>
            </a:r>
            <a:r>
              <a:rPr sz="1600" b="1" i="0" dirty="0" err="1">
                <a:solidFill>
                  <a:srgbClr val="000000"/>
                </a:solidFill>
                <a:latin typeface="Times New Roman" panose="02020603050405020304" pitchFamily="18" charset="0"/>
                <a:ea typeface="PT Sans"/>
                <a:cs typeface="Times New Roman" panose="02020603050405020304" pitchFamily="18" charset="0"/>
              </a:rPr>
              <a:t>остается</a:t>
            </a:r>
            <a:r>
              <a:rPr sz="1600" b="1" i="0" dirty="0">
                <a:solidFill>
                  <a:srgbClr val="000000"/>
                </a:solidFill>
                <a:latin typeface="Times New Roman" panose="02020603050405020304" pitchFamily="18" charset="0"/>
                <a:ea typeface="PT Sans"/>
                <a:cs typeface="Times New Roman" panose="02020603050405020304" pitchFamily="18" charset="0"/>
              </a:rPr>
              <a:t> </a:t>
            </a:r>
            <a:r>
              <a:rPr sz="1600" b="1" i="0" dirty="0" err="1">
                <a:solidFill>
                  <a:srgbClr val="000000"/>
                </a:solidFill>
                <a:latin typeface="Times New Roman" panose="02020603050405020304" pitchFamily="18" charset="0"/>
                <a:ea typeface="PT Sans"/>
                <a:cs typeface="Times New Roman" panose="02020603050405020304" pitchFamily="18" charset="0"/>
              </a:rPr>
              <a:t>первостепенной</a:t>
            </a:r>
            <a:r>
              <a:rPr sz="1600" b="1" i="0" dirty="0">
                <a:solidFill>
                  <a:srgbClr val="000000"/>
                </a:solidFill>
                <a:latin typeface="Times New Roman" panose="02020603050405020304" pitchFamily="18" charset="0"/>
                <a:ea typeface="PT Sans"/>
                <a:cs typeface="Times New Roman" panose="02020603050405020304" pitchFamily="18" charset="0"/>
              </a:rPr>
              <a:t>, </a:t>
            </a:r>
            <a:r>
              <a:rPr sz="1600" b="1" i="0" dirty="0" err="1">
                <a:solidFill>
                  <a:srgbClr val="000000"/>
                </a:solidFill>
                <a:latin typeface="Times New Roman" panose="02020603050405020304" pitchFamily="18" charset="0"/>
                <a:ea typeface="PT Sans"/>
                <a:cs typeface="Times New Roman" panose="02020603050405020304" pitchFamily="18" charset="0"/>
              </a:rPr>
              <a:t>поэтому</a:t>
            </a:r>
            <a:r>
              <a:rPr sz="1600" b="1" i="0" dirty="0">
                <a:solidFill>
                  <a:srgbClr val="000000"/>
                </a:solidFill>
                <a:latin typeface="Times New Roman" panose="02020603050405020304" pitchFamily="18" charset="0"/>
                <a:ea typeface="PT Sans"/>
                <a:cs typeface="Times New Roman" panose="02020603050405020304" pitchFamily="18" charset="0"/>
              </a:rPr>
              <a:t> </a:t>
            </a:r>
            <a:r>
              <a:rPr sz="1600" b="1" i="0" dirty="0" err="1">
                <a:solidFill>
                  <a:srgbClr val="000000"/>
                </a:solidFill>
                <a:latin typeface="Times New Roman" panose="02020603050405020304" pitchFamily="18" charset="0"/>
                <a:ea typeface="PT Sans"/>
                <a:cs typeface="Times New Roman" panose="02020603050405020304" pitchFamily="18" charset="0"/>
              </a:rPr>
              <a:t>Вооруженные</a:t>
            </a:r>
            <a:r>
              <a:rPr sz="1600" b="1" i="0" dirty="0">
                <a:solidFill>
                  <a:srgbClr val="000000"/>
                </a:solidFill>
                <a:latin typeface="Times New Roman" panose="02020603050405020304" pitchFamily="18" charset="0"/>
                <a:ea typeface="PT Sans"/>
                <a:cs typeface="Times New Roman" panose="02020603050405020304" pitchFamily="18" charset="0"/>
              </a:rPr>
              <a:t> </a:t>
            </a:r>
            <a:r>
              <a:rPr sz="1600" b="1" i="0" dirty="0" err="1">
                <a:solidFill>
                  <a:srgbClr val="000000"/>
                </a:solidFill>
                <a:latin typeface="Times New Roman" panose="02020603050405020304" pitchFamily="18" charset="0"/>
                <a:ea typeface="PT Sans"/>
                <a:cs typeface="Times New Roman" panose="02020603050405020304" pitchFamily="18" charset="0"/>
              </a:rPr>
              <a:t>Силы</a:t>
            </a:r>
            <a:r>
              <a:rPr sz="1600" b="1" i="0" dirty="0">
                <a:solidFill>
                  <a:srgbClr val="000000"/>
                </a:solidFill>
                <a:latin typeface="Times New Roman" panose="02020603050405020304" pitchFamily="18" charset="0"/>
                <a:ea typeface="PT Sans"/>
                <a:cs typeface="Times New Roman" panose="02020603050405020304" pitchFamily="18" charset="0"/>
              </a:rPr>
              <a:t> </a:t>
            </a:r>
            <a:r>
              <a:rPr sz="1600" b="1" i="0" dirty="0" err="1">
                <a:solidFill>
                  <a:srgbClr val="000000"/>
                </a:solidFill>
                <a:latin typeface="Times New Roman" panose="02020603050405020304" pitchFamily="18" charset="0"/>
                <a:ea typeface="PT Sans"/>
                <a:cs typeface="Times New Roman" panose="02020603050405020304" pitchFamily="18" charset="0"/>
              </a:rPr>
              <a:t>всегда</a:t>
            </a:r>
            <a:r>
              <a:rPr sz="1600" b="1" i="0" dirty="0">
                <a:solidFill>
                  <a:srgbClr val="000000"/>
                </a:solidFill>
                <a:latin typeface="Times New Roman" panose="02020603050405020304" pitchFamily="18" charset="0"/>
                <a:ea typeface="PT Sans"/>
                <a:cs typeface="Times New Roman" panose="02020603050405020304" pitchFamily="18" charset="0"/>
              </a:rPr>
              <a:t> </a:t>
            </a:r>
            <a:r>
              <a:rPr sz="1600" b="1" i="0" dirty="0" err="1">
                <a:solidFill>
                  <a:srgbClr val="000000"/>
                </a:solidFill>
                <a:latin typeface="Times New Roman" panose="02020603050405020304" pitchFamily="18" charset="0"/>
                <a:ea typeface="PT Sans"/>
                <a:cs typeface="Times New Roman" panose="02020603050405020304" pitchFamily="18" charset="0"/>
              </a:rPr>
              <a:t>должны</a:t>
            </a:r>
            <a:r>
              <a:rPr sz="1600" b="1" i="0" dirty="0">
                <a:solidFill>
                  <a:srgbClr val="000000"/>
                </a:solidFill>
                <a:latin typeface="Times New Roman" panose="02020603050405020304" pitchFamily="18" charset="0"/>
                <a:ea typeface="PT Sans"/>
                <a:cs typeface="Times New Roman" panose="02020603050405020304" pitchFamily="18" charset="0"/>
              </a:rPr>
              <a:t> </a:t>
            </a:r>
            <a:r>
              <a:rPr sz="1600" b="1" i="0" dirty="0" err="1">
                <a:solidFill>
                  <a:srgbClr val="000000"/>
                </a:solidFill>
                <a:latin typeface="Times New Roman" panose="02020603050405020304" pitchFamily="18" charset="0"/>
                <a:ea typeface="PT Sans"/>
                <a:cs typeface="Times New Roman" panose="02020603050405020304" pitchFamily="18" charset="0"/>
              </a:rPr>
              <a:t>отвечать</a:t>
            </a:r>
            <a:r>
              <a:rPr sz="1600" b="1" i="0" dirty="0">
                <a:solidFill>
                  <a:srgbClr val="000000"/>
                </a:solidFill>
                <a:latin typeface="Times New Roman" panose="02020603050405020304" pitchFamily="18" charset="0"/>
                <a:ea typeface="PT Sans"/>
                <a:cs typeface="Times New Roman" panose="02020603050405020304" pitchFamily="18" charset="0"/>
              </a:rPr>
              <a:t> </a:t>
            </a:r>
            <a:r>
              <a:rPr sz="1600" b="1" i="0" dirty="0" err="1">
                <a:solidFill>
                  <a:srgbClr val="000000"/>
                </a:solidFill>
                <a:latin typeface="Times New Roman" panose="02020603050405020304" pitchFamily="18" charset="0"/>
                <a:ea typeface="PT Sans"/>
                <a:cs typeface="Times New Roman" panose="02020603050405020304" pitchFamily="18" charset="0"/>
              </a:rPr>
              <a:t>своему</a:t>
            </a:r>
            <a:r>
              <a:rPr sz="1600" b="1" i="0" dirty="0">
                <a:solidFill>
                  <a:srgbClr val="000000"/>
                </a:solidFill>
                <a:latin typeface="Times New Roman" panose="02020603050405020304" pitchFamily="18" charset="0"/>
                <a:ea typeface="PT Sans"/>
                <a:cs typeface="Times New Roman" panose="02020603050405020304" pitchFamily="18" charset="0"/>
              </a:rPr>
              <a:t> </a:t>
            </a:r>
            <a:r>
              <a:rPr sz="1600" b="1" i="0" dirty="0" err="1">
                <a:solidFill>
                  <a:srgbClr val="000000"/>
                </a:solidFill>
                <a:latin typeface="Times New Roman" panose="02020603050405020304" pitchFamily="18" charset="0"/>
                <a:ea typeface="PT Sans"/>
                <a:cs typeface="Times New Roman" panose="02020603050405020304" pitchFamily="18" charset="0"/>
              </a:rPr>
              <a:t>предназначению</a:t>
            </a:r>
            <a:r>
              <a:rPr sz="1600" b="1" i="0" dirty="0">
                <a:solidFill>
                  <a:srgbClr val="000000"/>
                </a:solidFill>
                <a:latin typeface="Times New Roman" panose="02020603050405020304" pitchFamily="18" charset="0"/>
                <a:ea typeface="PT Sans"/>
                <a:cs typeface="Times New Roman" panose="02020603050405020304" pitchFamily="18" charset="0"/>
              </a:rPr>
              <a:t> – </a:t>
            </a:r>
            <a:r>
              <a:rPr sz="1600" b="1" i="0" dirty="0" err="1">
                <a:solidFill>
                  <a:srgbClr val="000000"/>
                </a:solidFill>
                <a:latin typeface="Times New Roman" panose="02020603050405020304" pitchFamily="18" charset="0"/>
                <a:ea typeface="PT Sans"/>
                <a:cs typeface="Times New Roman" panose="02020603050405020304" pitchFamily="18" charset="0"/>
              </a:rPr>
              <a:t>защите</a:t>
            </a:r>
            <a:r>
              <a:rPr sz="1600" b="1" i="0" dirty="0">
                <a:solidFill>
                  <a:srgbClr val="000000"/>
                </a:solidFill>
                <a:latin typeface="Times New Roman" panose="02020603050405020304" pitchFamily="18" charset="0"/>
                <a:ea typeface="PT Sans"/>
                <a:cs typeface="Times New Roman" panose="02020603050405020304" pitchFamily="18" charset="0"/>
              </a:rPr>
              <a:t> </a:t>
            </a:r>
            <a:r>
              <a:rPr sz="1600" b="1" i="0" dirty="0" err="1">
                <a:solidFill>
                  <a:srgbClr val="000000"/>
                </a:solidFill>
                <a:latin typeface="Times New Roman" panose="02020603050405020304" pitchFamily="18" charset="0"/>
                <a:ea typeface="PT Sans"/>
                <a:cs typeface="Times New Roman" panose="02020603050405020304" pitchFamily="18" charset="0"/>
              </a:rPr>
              <a:t>страны</a:t>
            </a:r>
            <a:r>
              <a:rPr sz="1600" b="1" i="0" dirty="0">
                <a:solidFill>
                  <a:srgbClr val="000000"/>
                </a:solidFill>
                <a:latin typeface="Times New Roman" panose="02020603050405020304" pitchFamily="18" charset="0"/>
                <a:ea typeface="PT Sans"/>
                <a:cs typeface="Times New Roman" panose="02020603050405020304" pitchFamily="18" charset="0"/>
              </a:rPr>
              <a:t> </a:t>
            </a:r>
            <a:r>
              <a:rPr sz="1600" b="1" i="0" dirty="0" err="1">
                <a:solidFill>
                  <a:srgbClr val="000000"/>
                </a:solidFill>
                <a:latin typeface="Times New Roman" panose="02020603050405020304" pitchFamily="18" charset="0"/>
                <a:ea typeface="PT Sans"/>
                <a:cs typeface="Times New Roman" panose="02020603050405020304" pitchFamily="18" charset="0"/>
              </a:rPr>
              <a:t>от</a:t>
            </a:r>
            <a:r>
              <a:rPr sz="1600" b="1" i="0" dirty="0">
                <a:solidFill>
                  <a:srgbClr val="000000"/>
                </a:solidFill>
                <a:latin typeface="Times New Roman" panose="02020603050405020304" pitchFamily="18" charset="0"/>
                <a:ea typeface="PT Sans"/>
                <a:cs typeface="Times New Roman" panose="02020603050405020304" pitchFamily="18" charset="0"/>
              </a:rPr>
              <a:t> </a:t>
            </a:r>
            <a:r>
              <a:rPr sz="1600" b="1" i="0" dirty="0" err="1">
                <a:solidFill>
                  <a:srgbClr val="000000"/>
                </a:solidFill>
                <a:latin typeface="Times New Roman" panose="02020603050405020304" pitchFamily="18" charset="0"/>
                <a:ea typeface="PT Sans"/>
                <a:cs typeface="Times New Roman" panose="02020603050405020304" pitchFamily="18" charset="0"/>
              </a:rPr>
              <a:t>внешней</a:t>
            </a:r>
            <a:r>
              <a:rPr sz="1600" b="1" i="0" dirty="0">
                <a:solidFill>
                  <a:srgbClr val="000000"/>
                </a:solidFill>
                <a:latin typeface="Times New Roman" panose="02020603050405020304" pitchFamily="18" charset="0"/>
                <a:ea typeface="PT Sans"/>
                <a:cs typeface="Times New Roman" panose="02020603050405020304" pitchFamily="18" charset="0"/>
              </a:rPr>
              <a:t> </a:t>
            </a:r>
            <a:r>
              <a:rPr sz="1600" b="1" i="0" dirty="0" err="1">
                <a:solidFill>
                  <a:srgbClr val="000000"/>
                </a:solidFill>
                <a:latin typeface="Times New Roman" panose="02020603050405020304" pitchFamily="18" charset="0"/>
                <a:ea typeface="PT Sans"/>
                <a:cs typeface="Times New Roman" panose="02020603050405020304" pitchFamily="18" charset="0"/>
              </a:rPr>
              <a:t>агрессии</a:t>
            </a:r>
            <a:r>
              <a:rPr sz="1600" b="1" i="0" dirty="0">
                <a:solidFill>
                  <a:srgbClr val="000000"/>
                </a:solidFill>
                <a:latin typeface="Times New Roman" panose="02020603050405020304" pitchFamily="18" charset="0"/>
                <a:ea typeface="PT Sans"/>
                <a:cs typeface="Times New Roman" panose="02020603050405020304" pitchFamily="18" charset="0"/>
              </a:rPr>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ое поле 1"/>
          <p:cNvSpPr txBox="1"/>
          <p:nvPr/>
        </p:nvSpPr>
        <p:spPr>
          <a:xfrm>
            <a:off x="0" y="-20478"/>
            <a:ext cx="9144000" cy="430887"/>
          </a:xfrm>
          <a:prstGeom prst="rect">
            <a:avLst/>
          </a:prstGeom>
          <a:noFill/>
        </p:spPr>
        <p:txBody>
          <a:bodyPr wrap="square" rtlCol="0" anchor="t">
            <a:spAutoFit/>
          </a:bodyPr>
          <a:lstStyle/>
          <a:p>
            <a:pPr algn="just" defTabSz="266700"/>
            <a:r>
              <a:rPr lang="ru-RU" sz="2200" b="1" dirty="0">
                <a:latin typeface="Times New Roman" panose="02020603050405020304"/>
                <a:ea typeface="SimSun" panose="02010600030101010101" pitchFamily="2" charset="-122"/>
                <a:sym typeface="+mn-ea"/>
              </a:rPr>
              <a:t>Вопрос 2.</a:t>
            </a:r>
            <a:r>
              <a:rPr lang="ru-RU" sz="2200" dirty="0">
                <a:latin typeface="Times New Roman" panose="02020603050405020304"/>
                <a:ea typeface="SimSun" panose="02010600030101010101" pitchFamily="2" charset="-122"/>
                <a:sym typeface="+mn-ea"/>
              </a:rPr>
              <a:t> </a:t>
            </a:r>
            <a:r>
              <a:rPr lang="ru-RU" sz="2200" u="sng" dirty="0">
                <a:latin typeface="Times New Roman" panose="02020603050405020304"/>
                <a:ea typeface="SimSun" panose="02010600030101010101" pitchFamily="2" charset="-122"/>
                <a:sym typeface="+mn-ea"/>
              </a:rPr>
              <a:t>Э</a:t>
            </a:r>
            <a:r>
              <a:rPr sz="2200" u="sng" dirty="0" err="1">
                <a:latin typeface="Times New Roman" panose="02020603050405020304"/>
                <a:ea typeface="SimSun" panose="02010600030101010101" pitchFamily="2" charset="-122"/>
                <a:sym typeface="+mn-ea"/>
              </a:rPr>
              <a:t>тапы</a:t>
            </a:r>
            <a:r>
              <a:rPr sz="2200" u="sng" dirty="0">
                <a:latin typeface="Times New Roman" panose="02020603050405020304"/>
                <a:ea typeface="SimSun" panose="02010600030101010101" pitchFamily="2" charset="-122"/>
                <a:sym typeface="+mn-ea"/>
              </a:rPr>
              <a:t> </a:t>
            </a:r>
            <a:r>
              <a:rPr sz="2200" u="sng" dirty="0" err="1">
                <a:latin typeface="Times New Roman" panose="02020603050405020304"/>
                <a:ea typeface="SimSun" panose="02010600030101010101" pitchFamily="2" charset="-122"/>
                <a:sym typeface="+mn-ea"/>
              </a:rPr>
              <a:t>становления</a:t>
            </a:r>
            <a:r>
              <a:rPr sz="2200" u="sng" dirty="0">
                <a:latin typeface="Times New Roman" panose="02020603050405020304"/>
                <a:ea typeface="SimSun" panose="02010600030101010101" pitchFamily="2" charset="-122"/>
                <a:sym typeface="+mn-ea"/>
              </a:rPr>
              <a:t> </a:t>
            </a:r>
            <a:r>
              <a:rPr sz="2200" u="sng" dirty="0" err="1">
                <a:latin typeface="Times New Roman" panose="02020603050405020304"/>
                <a:ea typeface="SimSun" panose="02010600030101010101" pitchFamily="2" charset="-122"/>
                <a:sym typeface="+mn-ea"/>
              </a:rPr>
              <a:t>современных</a:t>
            </a:r>
            <a:r>
              <a:rPr sz="2200" u="sng" dirty="0">
                <a:latin typeface="Times New Roman" panose="02020603050405020304"/>
                <a:ea typeface="SimSun" panose="02010600030101010101" pitchFamily="2" charset="-122"/>
                <a:sym typeface="+mn-ea"/>
              </a:rPr>
              <a:t> В</a:t>
            </a:r>
            <a:r>
              <a:rPr lang="ru-RU" sz="2200" u="sng" dirty="0">
                <a:latin typeface="Times New Roman" panose="02020603050405020304"/>
                <a:ea typeface="SimSun" panose="02010600030101010101" pitchFamily="2" charset="-122"/>
                <a:sym typeface="+mn-ea"/>
              </a:rPr>
              <a:t>С</a:t>
            </a:r>
            <a:r>
              <a:rPr sz="2200" u="sng" dirty="0">
                <a:latin typeface="Times New Roman" panose="02020603050405020304"/>
                <a:ea typeface="SimSun" panose="02010600030101010101" pitchFamily="2" charset="-122"/>
                <a:sym typeface="+mn-ea"/>
              </a:rPr>
              <a:t> Р</a:t>
            </a:r>
            <a:r>
              <a:rPr lang="ru-RU" sz="2200" u="sng" dirty="0">
                <a:latin typeface="Times New Roman" panose="02020603050405020304"/>
                <a:ea typeface="SimSun" panose="02010600030101010101" pitchFamily="2" charset="-122"/>
                <a:sym typeface="+mn-ea"/>
              </a:rPr>
              <a:t>Ф</a:t>
            </a:r>
            <a:endParaRPr lang="ru-RU" altLang="en-US" sz="2200" dirty="0">
              <a:latin typeface="Times New Roman" panose="02020603050405020304"/>
              <a:ea typeface="SimSun" panose="02010600030101010101" pitchFamily="2" charset="-122"/>
              <a:sym typeface="+mn-ea"/>
            </a:endParaRPr>
          </a:p>
        </p:txBody>
      </p:sp>
      <p:pic>
        <p:nvPicPr>
          <p:cNvPr id="8" name="Изображение 4" descr="IMG_256"/>
          <p:cNvPicPr>
            <a:picLocks noChangeAspect="1"/>
          </p:cNvPicPr>
          <p:nvPr/>
        </p:nvPicPr>
        <p:blipFill>
          <a:blip r:embed="rId2"/>
          <a:stretch>
            <a:fillRect/>
          </a:stretch>
        </p:blipFill>
        <p:spPr>
          <a:xfrm>
            <a:off x="6443980" y="0"/>
            <a:ext cx="2708910" cy="1143000"/>
          </a:xfrm>
          <a:prstGeom prst="rect">
            <a:avLst/>
          </a:prstGeom>
          <a:noFill/>
          <a:ln w="9525">
            <a:noFill/>
          </a:ln>
        </p:spPr>
      </p:pic>
      <p:sp>
        <p:nvSpPr>
          <p:cNvPr id="4" name="Текстовое поле 3"/>
          <p:cNvSpPr txBox="1"/>
          <p:nvPr/>
        </p:nvSpPr>
        <p:spPr>
          <a:xfrm>
            <a:off x="44450" y="301943"/>
            <a:ext cx="6327140" cy="824389"/>
          </a:xfrm>
          <a:prstGeom prst="rect">
            <a:avLst/>
          </a:prstGeom>
          <a:noFill/>
        </p:spPr>
        <p:txBody>
          <a:bodyPr wrap="square" rtlCol="0">
            <a:noAutofit/>
          </a:bodyPr>
          <a:lstStyle/>
          <a:p>
            <a:pPr algn="just"/>
            <a:r>
              <a:rPr lang="ru-RU" altLang="en-US" sz="2200" dirty="0">
                <a:latin typeface="Times New Roman" panose="02020603050405020304" pitchFamily="18" charset="0"/>
                <a:cs typeface="Times New Roman" panose="02020603050405020304" pitchFamily="18" charset="0"/>
              </a:rPr>
              <a:t>    Создание ВС РФ происходило на базе советской армии, которая к моменту распада СССР находилась далеко не в лучшем состоянии.</a:t>
            </a:r>
          </a:p>
        </p:txBody>
      </p:sp>
      <p:sp>
        <p:nvSpPr>
          <p:cNvPr id="5" name="Текстовое поле 4"/>
          <p:cNvSpPr txBox="1"/>
          <p:nvPr/>
        </p:nvSpPr>
        <p:spPr>
          <a:xfrm>
            <a:off x="28400" y="1419622"/>
            <a:ext cx="9107805" cy="3416320"/>
          </a:xfrm>
          <a:prstGeom prst="rect">
            <a:avLst/>
          </a:prstGeom>
        </p:spPr>
        <p:txBody>
          <a:bodyPr wrap="square">
            <a:spAutoFit/>
          </a:bodyPr>
          <a:lstStyle/>
          <a:p>
            <a:pPr marL="0" indent="0" algn="just" defTabSz="266700" fontAlgn="base"/>
            <a:r>
              <a:rPr lang="ru-RU" i="0" dirty="0">
                <a:latin typeface="Times New Roman" panose="02020603050405020304"/>
                <a:ea typeface="sans-serif"/>
              </a:rPr>
              <a:t>     </a:t>
            </a:r>
            <a:r>
              <a:rPr i="0" dirty="0" err="1">
                <a:latin typeface="Times New Roman" panose="02020603050405020304"/>
                <a:ea typeface="sans-serif"/>
              </a:rPr>
              <a:t>Наряду</a:t>
            </a:r>
            <a:r>
              <a:rPr i="0" dirty="0">
                <a:latin typeface="Times New Roman" panose="02020603050405020304"/>
                <a:ea typeface="sans-serif"/>
              </a:rPr>
              <a:t> с </a:t>
            </a:r>
            <a:r>
              <a:rPr i="0" dirty="0" err="1">
                <a:latin typeface="Times New Roman" panose="02020603050405020304"/>
                <a:ea typeface="sans-serif"/>
              </a:rPr>
              <a:t>боеспособными</a:t>
            </a:r>
            <a:r>
              <a:rPr i="0" dirty="0">
                <a:latin typeface="Times New Roman" panose="02020603050405020304"/>
                <a:ea typeface="sans-serif"/>
              </a:rPr>
              <a:t> и </a:t>
            </a:r>
            <a:r>
              <a:rPr i="0" dirty="0" err="1">
                <a:latin typeface="Times New Roman" panose="02020603050405020304"/>
                <a:ea typeface="sans-serif"/>
              </a:rPr>
              <a:t>хорошо</a:t>
            </a:r>
            <a:r>
              <a:rPr i="0" dirty="0">
                <a:latin typeface="Times New Roman" panose="02020603050405020304"/>
                <a:ea typeface="sans-serif"/>
              </a:rPr>
              <a:t> </a:t>
            </a:r>
            <a:r>
              <a:rPr i="0" dirty="0" err="1">
                <a:latin typeface="Times New Roman" panose="02020603050405020304"/>
                <a:ea typeface="sans-serif"/>
              </a:rPr>
              <a:t>вооруженными</a:t>
            </a:r>
            <a:r>
              <a:rPr i="0" dirty="0">
                <a:latin typeface="Times New Roman" panose="02020603050405020304"/>
                <a:ea typeface="sans-serif"/>
              </a:rPr>
              <a:t> </a:t>
            </a:r>
            <a:r>
              <a:rPr i="0" dirty="0" err="1">
                <a:latin typeface="Times New Roman" panose="02020603050405020304"/>
                <a:ea typeface="sans-serif"/>
              </a:rPr>
              <a:t>частями</a:t>
            </a:r>
            <a:r>
              <a:rPr i="0" dirty="0">
                <a:latin typeface="Times New Roman" panose="02020603050405020304"/>
                <a:ea typeface="sans-serif"/>
              </a:rPr>
              <a:t>, </a:t>
            </a:r>
            <a:r>
              <a:rPr i="0" dirty="0" err="1">
                <a:latin typeface="Times New Roman" panose="02020603050405020304"/>
                <a:ea typeface="sans-serif"/>
              </a:rPr>
              <a:t>недавно</a:t>
            </a:r>
            <a:r>
              <a:rPr i="0" dirty="0">
                <a:latin typeface="Times New Roman" panose="02020603050405020304"/>
                <a:ea typeface="sans-serif"/>
              </a:rPr>
              <a:t> </a:t>
            </a:r>
            <a:r>
              <a:rPr i="0" dirty="0" err="1">
                <a:latin typeface="Times New Roman" panose="02020603050405020304"/>
                <a:ea typeface="sans-serif"/>
              </a:rPr>
              <a:t>прошедшими</a:t>
            </a:r>
            <a:r>
              <a:rPr i="0" dirty="0">
                <a:latin typeface="Times New Roman" panose="02020603050405020304"/>
                <a:ea typeface="sans-serif"/>
              </a:rPr>
              <a:t> </a:t>
            </a:r>
            <a:r>
              <a:rPr i="0" dirty="0" err="1">
                <a:latin typeface="Times New Roman" panose="02020603050405020304"/>
                <a:ea typeface="sans-serif"/>
              </a:rPr>
              <a:t>через</a:t>
            </a:r>
            <a:r>
              <a:rPr i="0" dirty="0">
                <a:latin typeface="Times New Roman" panose="02020603050405020304"/>
                <a:ea typeface="sans-serif"/>
              </a:rPr>
              <a:t> </a:t>
            </a:r>
            <a:r>
              <a:rPr i="0" dirty="0" err="1">
                <a:latin typeface="Times New Roman" panose="02020603050405020304"/>
                <a:ea typeface="sans-serif"/>
              </a:rPr>
              <a:t>Афганскую</a:t>
            </a:r>
            <a:r>
              <a:rPr i="0" dirty="0">
                <a:latin typeface="Times New Roman" panose="02020603050405020304"/>
                <a:ea typeface="sans-serif"/>
              </a:rPr>
              <a:t> </a:t>
            </a:r>
            <a:r>
              <a:rPr i="0" dirty="0" err="1">
                <a:latin typeface="Times New Roman" panose="02020603050405020304"/>
                <a:ea typeface="sans-serif"/>
              </a:rPr>
              <a:t>войну</a:t>
            </a:r>
            <a:r>
              <a:rPr i="0" dirty="0">
                <a:latin typeface="Times New Roman" panose="02020603050405020304"/>
                <a:ea typeface="sans-serif"/>
              </a:rPr>
              <a:t>, </a:t>
            </a:r>
            <a:r>
              <a:rPr i="0" dirty="0" err="1">
                <a:latin typeface="Times New Roman" panose="02020603050405020304"/>
                <a:ea typeface="sans-serif"/>
              </a:rPr>
              <a:t>по</a:t>
            </a:r>
            <a:r>
              <a:rPr i="0" dirty="0">
                <a:latin typeface="Times New Roman" panose="02020603050405020304"/>
                <a:ea typeface="sans-serif"/>
              </a:rPr>
              <a:t> </a:t>
            </a:r>
            <a:r>
              <a:rPr i="0" dirty="0" err="1">
                <a:latin typeface="Times New Roman" panose="02020603050405020304"/>
                <a:ea typeface="sans-serif"/>
              </a:rPr>
              <a:t>стране</a:t>
            </a:r>
            <a:r>
              <a:rPr i="0" dirty="0">
                <a:latin typeface="Times New Roman" panose="02020603050405020304"/>
                <a:ea typeface="sans-serif"/>
              </a:rPr>
              <a:t> </a:t>
            </a:r>
            <a:r>
              <a:rPr i="0" dirty="0" err="1">
                <a:latin typeface="Times New Roman" panose="02020603050405020304"/>
                <a:ea typeface="sans-serif"/>
              </a:rPr>
              <a:t>насчитывались</a:t>
            </a:r>
            <a:r>
              <a:rPr i="0" dirty="0">
                <a:latin typeface="Times New Roman" panose="02020603050405020304"/>
                <a:ea typeface="sans-serif"/>
              </a:rPr>
              <a:t> </a:t>
            </a:r>
            <a:r>
              <a:rPr i="0" dirty="0" err="1">
                <a:latin typeface="Times New Roman" panose="02020603050405020304"/>
                <a:ea typeface="sans-serif"/>
              </a:rPr>
              <a:t>сотни</a:t>
            </a:r>
            <a:r>
              <a:rPr i="0" dirty="0">
                <a:latin typeface="Times New Roman" panose="02020603050405020304"/>
                <a:ea typeface="sans-serif"/>
              </a:rPr>
              <a:t> </a:t>
            </a:r>
            <a:r>
              <a:rPr i="0" dirty="0" err="1">
                <a:latin typeface="Times New Roman" panose="02020603050405020304"/>
                <a:ea typeface="sans-serif"/>
              </a:rPr>
              <a:t>формирований</a:t>
            </a:r>
            <a:r>
              <a:rPr i="0" dirty="0">
                <a:latin typeface="Times New Roman" panose="02020603050405020304"/>
                <a:ea typeface="sans-serif"/>
              </a:rPr>
              <a:t>, </a:t>
            </a:r>
            <a:r>
              <a:rPr i="0" dirty="0" err="1">
                <a:latin typeface="Times New Roman" panose="02020603050405020304"/>
                <a:ea typeface="sans-serif"/>
              </a:rPr>
              <a:t>которые</a:t>
            </a:r>
            <a:r>
              <a:rPr i="0" dirty="0">
                <a:latin typeface="Times New Roman" panose="02020603050405020304"/>
                <a:ea typeface="sans-serif"/>
              </a:rPr>
              <a:t> </a:t>
            </a:r>
            <a:r>
              <a:rPr i="0" dirty="0" err="1">
                <a:latin typeface="Times New Roman" panose="02020603050405020304"/>
                <a:ea typeface="sans-serif"/>
              </a:rPr>
              <a:t>использовали</a:t>
            </a:r>
            <a:r>
              <a:rPr i="0" dirty="0">
                <a:latin typeface="Times New Roman" panose="02020603050405020304"/>
                <a:ea typeface="sans-serif"/>
              </a:rPr>
              <a:t> </a:t>
            </a:r>
            <a:r>
              <a:rPr i="0" dirty="0" err="1">
                <a:latin typeface="Times New Roman" panose="02020603050405020304"/>
                <a:ea typeface="sans-serif"/>
              </a:rPr>
              <a:t>устаревшие</a:t>
            </a:r>
            <a:r>
              <a:rPr i="0" dirty="0">
                <a:latin typeface="Times New Roman" panose="02020603050405020304"/>
                <a:ea typeface="sans-serif"/>
              </a:rPr>
              <a:t> </a:t>
            </a:r>
            <a:r>
              <a:rPr i="0" dirty="0" err="1">
                <a:latin typeface="Times New Roman" panose="02020603050405020304"/>
                <a:ea typeface="sans-serif"/>
              </a:rPr>
              <a:t>образцы</a:t>
            </a:r>
            <a:r>
              <a:rPr i="0" dirty="0">
                <a:latin typeface="Times New Roman" panose="02020603050405020304"/>
                <a:ea typeface="sans-serif"/>
              </a:rPr>
              <a:t> </a:t>
            </a:r>
            <a:r>
              <a:rPr i="0" dirty="0" err="1">
                <a:latin typeface="Times New Roman" panose="02020603050405020304"/>
                <a:ea typeface="sans-serif"/>
              </a:rPr>
              <a:t>техники</a:t>
            </a:r>
            <a:r>
              <a:rPr i="0" dirty="0">
                <a:latin typeface="Times New Roman" panose="02020603050405020304"/>
                <a:ea typeface="sans-serif"/>
              </a:rPr>
              <a:t> и </a:t>
            </a:r>
            <a:r>
              <a:rPr i="0" dirty="0" err="1">
                <a:latin typeface="Times New Roman" panose="02020603050405020304"/>
                <a:ea typeface="sans-serif"/>
              </a:rPr>
              <a:t>часто</a:t>
            </a:r>
            <a:r>
              <a:rPr i="0" dirty="0">
                <a:latin typeface="Times New Roman" panose="02020603050405020304"/>
                <a:ea typeface="sans-serif"/>
              </a:rPr>
              <a:t> </a:t>
            </a:r>
            <a:r>
              <a:rPr i="0" dirty="0" err="1">
                <a:latin typeface="Times New Roman" panose="02020603050405020304"/>
                <a:ea typeface="sans-serif"/>
              </a:rPr>
              <a:t>не</a:t>
            </a:r>
            <a:r>
              <a:rPr i="0" dirty="0">
                <a:latin typeface="Times New Roman" panose="02020603050405020304"/>
                <a:ea typeface="sans-serif"/>
              </a:rPr>
              <a:t> </a:t>
            </a:r>
            <a:r>
              <a:rPr i="0" dirty="0" err="1">
                <a:latin typeface="Times New Roman" panose="02020603050405020304"/>
                <a:ea typeface="sans-serif"/>
              </a:rPr>
              <a:t>получали</a:t>
            </a:r>
            <a:r>
              <a:rPr i="0" dirty="0">
                <a:latin typeface="Times New Roman" panose="02020603050405020304"/>
                <a:ea typeface="sans-serif"/>
              </a:rPr>
              <a:t> </a:t>
            </a:r>
            <a:r>
              <a:rPr i="0" dirty="0" err="1">
                <a:latin typeface="Times New Roman" panose="02020603050405020304"/>
                <a:ea typeface="sans-serif"/>
              </a:rPr>
              <a:t>должного</a:t>
            </a:r>
            <a:r>
              <a:rPr i="0" dirty="0">
                <a:latin typeface="Times New Roman" panose="02020603050405020304"/>
                <a:ea typeface="sans-serif"/>
              </a:rPr>
              <a:t> </a:t>
            </a:r>
            <a:r>
              <a:rPr i="0" dirty="0" err="1">
                <a:latin typeface="Times New Roman" panose="02020603050405020304"/>
                <a:ea typeface="sans-serif"/>
              </a:rPr>
              <a:t>финансирования</a:t>
            </a:r>
            <a:r>
              <a:rPr i="0" dirty="0">
                <a:latin typeface="Times New Roman" panose="02020603050405020304"/>
                <a:ea typeface="sans-serif"/>
              </a:rPr>
              <a:t>.</a:t>
            </a:r>
          </a:p>
          <a:p>
            <a:pPr marL="0" indent="0" algn="just" defTabSz="266700" fontAlgn="base"/>
            <a:endParaRPr i="0" dirty="0">
              <a:latin typeface="Times New Roman" panose="02020603050405020304"/>
              <a:ea typeface="sans-serif"/>
            </a:endParaRPr>
          </a:p>
          <a:p>
            <a:pPr marL="0" indent="0" algn="just" defTabSz="266700" fontAlgn="base"/>
            <a:r>
              <a:rPr lang="ru-RU" i="0" dirty="0">
                <a:latin typeface="Times New Roman" panose="02020603050405020304"/>
                <a:ea typeface="sans-serif"/>
              </a:rPr>
              <a:t>     </a:t>
            </a:r>
            <a:r>
              <a:rPr i="0" dirty="0" err="1">
                <a:latin typeface="Times New Roman" panose="02020603050405020304"/>
                <a:ea typeface="sans-serif"/>
              </a:rPr>
              <a:t>Также</a:t>
            </a:r>
            <a:r>
              <a:rPr i="0" dirty="0">
                <a:latin typeface="Times New Roman" panose="02020603050405020304"/>
                <a:ea typeface="sans-serif"/>
              </a:rPr>
              <a:t> </a:t>
            </a:r>
            <a:r>
              <a:rPr i="0" dirty="0" err="1">
                <a:latin typeface="Times New Roman" panose="02020603050405020304"/>
                <a:ea typeface="sans-serif"/>
              </a:rPr>
              <a:t>было</a:t>
            </a:r>
            <a:r>
              <a:rPr i="0" dirty="0">
                <a:latin typeface="Times New Roman" panose="02020603050405020304"/>
                <a:ea typeface="sans-serif"/>
              </a:rPr>
              <a:t> </a:t>
            </a:r>
            <a:r>
              <a:rPr i="0" dirty="0" err="1">
                <a:latin typeface="Times New Roman" panose="02020603050405020304"/>
                <a:ea typeface="sans-serif"/>
              </a:rPr>
              <a:t>много</a:t>
            </a:r>
            <a:r>
              <a:rPr i="0" dirty="0">
                <a:latin typeface="Times New Roman" panose="02020603050405020304"/>
                <a:ea typeface="sans-serif"/>
              </a:rPr>
              <a:t> </a:t>
            </a:r>
            <a:r>
              <a:rPr i="0" dirty="0" err="1">
                <a:latin typeface="Times New Roman" panose="02020603050405020304"/>
                <a:ea typeface="sans-serif"/>
              </a:rPr>
              <a:t>спорных</a:t>
            </a:r>
            <a:r>
              <a:rPr i="0" dirty="0">
                <a:latin typeface="Times New Roman" panose="02020603050405020304"/>
                <a:ea typeface="sans-serif"/>
              </a:rPr>
              <a:t> </a:t>
            </a:r>
            <a:r>
              <a:rPr i="0" dirty="0" err="1">
                <a:latin typeface="Times New Roman" panose="02020603050405020304"/>
                <a:ea typeface="sans-serif"/>
              </a:rPr>
              <a:t>вопросов</a:t>
            </a:r>
            <a:r>
              <a:rPr i="0" dirty="0">
                <a:latin typeface="Times New Roman" panose="02020603050405020304"/>
                <a:ea typeface="sans-serif"/>
              </a:rPr>
              <a:t> </a:t>
            </a:r>
            <a:r>
              <a:rPr i="0" dirty="0" err="1">
                <a:latin typeface="Times New Roman" panose="02020603050405020304"/>
                <a:ea typeface="sans-serif"/>
              </a:rPr>
              <a:t>между</a:t>
            </a:r>
            <a:r>
              <a:rPr i="0" dirty="0">
                <a:latin typeface="Times New Roman" panose="02020603050405020304"/>
                <a:ea typeface="sans-serif"/>
              </a:rPr>
              <a:t> </a:t>
            </a:r>
            <a:r>
              <a:rPr i="0" dirty="0" err="1">
                <a:latin typeface="Times New Roman" panose="02020603050405020304"/>
                <a:ea typeface="sans-serif"/>
              </a:rPr>
              <a:t>Союзными</a:t>
            </a:r>
            <a:r>
              <a:rPr i="0" dirty="0">
                <a:latin typeface="Times New Roman" panose="02020603050405020304"/>
                <a:ea typeface="sans-serif"/>
              </a:rPr>
              <a:t> </a:t>
            </a:r>
            <a:r>
              <a:rPr i="0" dirty="0" err="1">
                <a:latin typeface="Times New Roman" panose="02020603050405020304"/>
                <a:ea typeface="sans-serif"/>
              </a:rPr>
              <a:t>республиками</a:t>
            </a:r>
            <a:r>
              <a:rPr i="0" dirty="0">
                <a:latin typeface="Times New Roman" panose="02020603050405020304"/>
                <a:ea typeface="sans-serif"/>
              </a:rPr>
              <a:t> </a:t>
            </a:r>
            <a:r>
              <a:rPr i="0" dirty="0" err="1">
                <a:latin typeface="Times New Roman" panose="02020603050405020304"/>
                <a:ea typeface="sans-serif"/>
              </a:rPr>
              <a:t>по</a:t>
            </a:r>
            <a:r>
              <a:rPr i="0" dirty="0">
                <a:latin typeface="Times New Roman" panose="02020603050405020304"/>
                <a:ea typeface="sans-serif"/>
              </a:rPr>
              <a:t> </a:t>
            </a:r>
            <a:r>
              <a:rPr i="0" dirty="0" err="1">
                <a:latin typeface="Times New Roman" panose="02020603050405020304"/>
                <a:ea typeface="sans-serif"/>
              </a:rPr>
              <a:t>поводу</a:t>
            </a:r>
            <a:r>
              <a:rPr i="0" dirty="0">
                <a:latin typeface="Times New Roman" panose="02020603050405020304"/>
                <a:ea typeface="sans-serif"/>
              </a:rPr>
              <a:t> </a:t>
            </a:r>
            <a:r>
              <a:rPr i="0" dirty="0" err="1">
                <a:latin typeface="Times New Roman" panose="02020603050405020304"/>
                <a:ea typeface="sans-serif"/>
              </a:rPr>
              <a:t>частей</a:t>
            </a:r>
            <a:r>
              <a:rPr i="0" dirty="0">
                <a:latin typeface="Times New Roman" panose="02020603050405020304"/>
                <a:ea typeface="sans-serif"/>
              </a:rPr>
              <a:t>, </a:t>
            </a:r>
            <a:r>
              <a:rPr i="0" dirty="0" err="1">
                <a:latin typeface="Times New Roman" panose="02020603050405020304"/>
                <a:ea typeface="sans-serif"/>
              </a:rPr>
              <a:t>оставшихся</a:t>
            </a:r>
            <a:r>
              <a:rPr i="0" dirty="0">
                <a:latin typeface="Times New Roman" panose="02020603050405020304"/>
                <a:ea typeface="sans-serif"/>
              </a:rPr>
              <a:t> </a:t>
            </a:r>
            <a:r>
              <a:rPr i="0" dirty="0" err="1">
                <a:latin typeface="Times New Roman" panose="02020603050405020304"/>
                <a:ea typeface="sans-serif"/>
              </a:rPr>
              <a:t>на</a:t>
            </a:r>
            <a:r>
              <a:rPr i="0" dirty="0">
                <a:latin typeface="Times New Roman" panose="02020603050405020304"/>
                <a:ea typeface="sans-serif"/>
              </a:rPr>
              <a:t> </a:t>
            </a:r>
            <a:r>
              <a:rPr i="0" dirty="0" err="1">
                <a:latin typeface="Times New Roman" panose="02020603050405020304"/>
                <a:ea typeface="sans-serif"/>
              </a:rPr>
              <a:t>территории</a:t>
            </a:r>
            <a:r>
              <a:rPr i="0" dirty="0">
                <a:latin typeface="Times New Roman" panose="02020603050405020304"/>
                <a:ea typeface="sans-serif"/>
              </a:rPr>
              <a:t> </a:t>
            </a:r>
            <a:r>
              <a:rPr i="0" dirty="0" err="1">
                <a:latin typeface="Times New Roman" panose="02020603050405020304"/>
                <a:ea typeface="sans-serif"/>
              </a:rPr>
              <a:t>появившихся</a:t>
            </a:r>
            <a:r>
              <a:rPr i="0" dirty="0">
                <a:latin typeface="Times New Roman" panose="02020603050405020304"/>
                <a:ea typeface="sans-serif"/>
              </a:rPr>
              <a:t> </a:t>
            </a:r>
            <a:r>
              <a:rPr i="0" dirty="0" err="1">
                <a:latin typeface="Times New Roman" panose="02020603050405020304"/>
                <a:ea typeface="sans-serif"/>
              </a:rPr>
              <a:t>независимых</a:t>
            </a:r>
            <a:r>
              <a:rPr i="0" dirty="0">
                <a:latin typeface="Times New Roman" panose="02020603050405020304"/>
                <a:ea typeface="sans-serif"/>
              </a:rPr>
              <a:t> </a:t>
            </a:r>
            <a:r>
              <a:rPr i="0" dirty="0" err="1">
                <a:latin typeface="Times New Roman" panose="02020603050405020304"/>
                <a:ea typeface="sans-serif"/>
              </a:rPr>
              <a:t>государств</a:t>
            </a:r>
            <a:r>
              <a:rPr i="0" dirty="0">
                <a:latin typeface="Times New Roman" panose="02020603050405020304"/>
                <a:ea typeface="sans-serif"/>
              </a:rPr>
              <a:t>.</a:t>
            </a:r>
          </a:p>
          <a:p>
            <a:pPr marL="0" indent="0" algn="just" defTabSz="266700" fontAlgn="base"/>
            <a:endParaRPr i="0" dirty="0">
              <a:latin typeface="Times New Roman" panose="02020603050405020304"/>
              <a:ea typeface="sans-serif"/>
            </a:endParaRPr>
          </a:p>
          <a:p>
            <a:pPr marL="0" indent="0" algn="just" defTabSz="266700" fontAlgn="base"/>
            <a:r>
              <a:rPr lang="ru-RU" i="0" dirty="0">
                <a:latin typeface="Times New Roman" panose="02020603050405020304"/>
                <a:ea typeface="sans-serif"/>
              </a:rPr>
              <a:t>      Год создания ВС РФ – 1992, а произошло событие 7 мая. Так что получается, что с момента ликвидации Советского Союза прошло 133 дня. В этот период существовали Объединенные Вооруженные Силы СНГ, которые фактически осуществляли функции армии на всех странах, подписавших договор о содружестве.</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TotalTime>
  <Words>1542</Words>
  <Application>Microsoft Office PowerPoint</Application>
  <PresentationFormat>Экран (16:9)</PresentationFormat>
  <Paragraphs>127</Paragraphs>
  <Slides>26</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Windows 10</dc:creator>
  <cp:lastModifiedBy>Administrator</cp:lastModifiedBy>
  <cp:revision>36</cp:revision>
  <dcterms:created xsi:type="dcterms:W3CDTF">2024-05-07T01:32:00Z</dcterms:created>
  <dcterms:modified xsi:type="dcterms:W3CDTF">2024-10-11T06:02:28Z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457AA3FEABB14AEE91E54BD3542A85F2_13</vt:lpwstr>
  </property>
  <property fmtid="{D5CDD505-2E9C-101B-9397-08002B2CF9AE}" pid="3" name="KSOProductBuildVer">
    <vt:lpwstr>1049-12.2.0.18283</vt:lpwstr>
  </property>
</Properties>
</file>