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6B258-F125-4FD0-AEDF-EB46E5690415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AA0B4-CB61-4BC9-A94E-B3E1C7586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028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AA0B4-CB61-4BC9-A94E-B3E1C7586B5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007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AA0B4-CB61-4BC9-A94E-B3E1C7586B5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168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AA0B4-CB61-4BC9-A94E-B3E1C7586B5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319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C7B0F-8F11-406B-A1CA-FB01C816F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9C043C-AE21-4263-AD02-55ADBA231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CDBAD2-8EDD-476F-BFFC-AAE905ADA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9A56-2F55-4C33-AE68-3083E637B896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FD14D8-CA86-4673-8382-0819DF68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8F9CD3-9F57-490C-A6B2-6544C72C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1795-F467-427E-91A3-65C17D1FB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472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B7D708-AA24-4923-93D0-72C0F6323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67F119-096C-4647-A8BF-E820DDAA9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1168F3-A8D6-416F-9731-17ABB640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9A56-2F55-4C33-AE68-3083E637B896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3F7A24-02A6-4FC1-ACC5-1747E272D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4CFE05-A673-4E68-A2FB-032BC3BC8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1795-F467-427E-91A3-65C17D1FB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58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F589B7A-43B4-497D-B34A-72F9539F7F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893F92-41D1-481B-936D-758C22F32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27C150-6224-435A-A455-355D8BC78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9A56-2F55-4C33-AE68-3083E637B896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D95D76-2114-4E0A-8866-44E72742C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79CCFE-0ADF-42FE-9200-A4C69352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1795-F467-427E-91A3-65C17D1FB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667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1BE1AA-0DE8-4B47-A1DC-E432BB69E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71F78B-864D-4F34-8654-F2BA1B011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F59E6F-4EB9-4C24-B6E4-746D5BB7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9A56-2F55-4C33-AE68-3083E637B896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8ADC1-70E7-4061-AE83-C00376D3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83AFFF-5A1B-441E-A0AD-030AF2930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1795-F467-427E-91A3-65C17D1FB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93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22ECD-E618-4CC8-8D61-5C000ED4E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D18B09-F3D6-412A-9CDC-4548C6DDC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542F87-D237-480E-9212-1D20F2C41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9A56-2F55-4C33-AE68-3083E637B896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015C4F-9C40-49EF-9E9F-B9E3E3D43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DC5517-223A-4A83-BAB6-EAA654C9B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1795-F467-427E-91A3-65C17D1FB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34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93491-0255-4C74-B631-7E90CF8A0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041010-62C8-42E9-A356-0BF5BBB71E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82AB71-8342-46BC-937D-F0B8E64B8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796F6B-58CF-41CE-A039-31C1ECAA6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9A56-2F55-4C33-AE68-3083E637B896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98EBB6-B11E-4B99-B190-7EB342AB0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26054A-4031-442A-96A6-10EABCF8F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1795-F467-427E-91A3-65C17D1FB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736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CEB41-5E28-4034-BE43-601042A60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24C683-341E-4DC3-9A9D-F1C118C3B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F10C54-0F2A-4293-AAC2-CF556DBE6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ABB14A9-36F5-423B-A324-E10FA0A9D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C09C234-8E8D-4D7A-AA7B-86B372E3FC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87E590-2EB1-4CCA-AEEC-2E9A00256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9A56-2F55-4C33-AE68-3083E637B896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D16130F-8E13-4ED8-B890-29E1CC405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1CD14B-6E9C-47EA-8543-29BD61F77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1795-F467-427E-91A3-65C17D1FB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89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59571-E408-499A-A846-3EE8466F6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943B66-CCC6-4A12-BCA7-C24A122E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9A56-2F55-4C33-AE68-3083E637B896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1E1803-C475-4303-8266-CFECDCA72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144AFD-9206-4904-B8CB-29E0E57FA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1795-F467-427E-91A3-65C17D1FB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54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877512-79E1-4F54-AFAD-B0501774E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9A56-2F55-4C33-AE68-3083E637B896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BE65C5-4A9C-4FB7-80E9-87D1C5844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55841A-C2CF-4054-B03E-1D83ACAC3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1795-F467-427E-91A3-65C17D1FB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09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3B458-BAA3-40AF-947B-BF6A6B1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BCE0EA-8893-49CB-BF46-CE1CA90A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3F313-7981-4115-809E-37BAEAD3A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3A1003-AE5B-401B-BF75-D6D13438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9A56-2F55-4C33-AE68-3083E637B896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75D107-8498-421E-8E9D-80A691168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45FD3B-B2D4-42BB-8F63-152CBE9B2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1795-F467-427E-91A3-65C17D1FB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642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313765-946E-431E-9FE5-1738D4811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71BA5CC-22BF-41EA-818A-B598D83219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3378FF-6812-40D6-97AB-7EA49B5A8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A67480-C5CE-4DFB-A1F8-2509C2812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89A56-2F55-4C33-AE68-3083E637B896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5C7FC7-D704-488C-B87A-B8CE70C8B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E71F6A-7479-48F2-8E0F-7979F117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1795-F467-427E-91A3-65C17D1FB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30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68D75-F801-494C-8520-8B0CB68E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765722-12C1-4BBB-9CEC-2AD38EA51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C87DF3-1F89-40EA-9BA8-BEA250755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89A56-2F55-4C33-AE68-3083E637B896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C2133E-9C96-4F2B-B368-553F84967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7E0697-18B5-4935-9ECC-779A6C0B3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51795-F467-427E-91A3-65C17D1FB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36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ultant.ru/document/cons_doc_LAW_470814/8fe7127606d66c4acd956112c94718b69d20b308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O9Q0wXm0VXY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761EE0-E400-40B6-8A1D-DAE5BA93FB51}"/>
              </a:ext>
            </a:extLst>
          </p:cNvPr>
          <p:cNvSpPr txBox="1"/>
          <p:nvPr/>
        </p:nvSpPr>
        <p:spPr>
          <a:xfrm>
            <a:off x="4113584" y="2253673"/>
            <a:ext cx="6867236" cy="37548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Модуль 2</a:t>
            </a:r>
            <a:b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Тема урока № 12</a:t>
            </a:r>
          </a:p>
          <a:p>
            <a:pPr algn="ctr"/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  <a:p>
            <a:pPr algn="ctr"/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Воинская дисциплина, </a:t>
            </a:r>
          </a:p>
          <a:p>
            <a:pPr algn="ctr"/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ее сущность и значение</a:t>
            </a:r>
          </a:p>
          <a:p>
            <a:pPr algn="ctr"/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7BB8E2-933C-4897-BA9F-BD6192ECF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760" y="2253673"/>
            <a:ext cx="2742449" cy="3754874"/>
          </a:xfrm>
          <a:prstGeom prst="rect">
            <a:avLst/>
          </a:prstGeom>
        </p:spPr>
      </p:pic>
      <p:pic>
        <p:nvPicPr>
          <p:cNvPr id="8" name="Picture 6" descr="collage_">
            <a:extLst>
              <a:ext uri="{FF2B5EF4-FFF2-40B4-BE49-F238E27FC236}">
                <a16:creationId xmlns:a16="http://schemas.microsoft.com/office/drawing/2014/main" id="{1D63E3D9-9293-47FB-932B-6D7F986A4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760" y="394768"/>
            <a:ext cx="9442059" cy="185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497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D4C68-CD57-4355-B7D8-DB39D946ECAF}"/>
              </a:ext>
            </a:extLst>
          </p:cNvPr>
          <p:cNvSpPr txBox="1">
            <a:spLocks/>
          </p:cNvSpPr>
          <p:nvPr/>
        </p:nvSpPr>
        <p:spPr>
          <a:xfrm>
            <a:off x="3405909" y="450130"/>
            <a:ext cx="5380182" cy="482744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Освоение нового материала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74BA55-2D88-499E-B6B3-6E083543E6BF}"/>
              </a:ext>
            </a:extLst>
          </p:cNvPr>
          <p:cNvSpPr txBox="1"/>
          <p:nvPr/>
        </p:nvSpPr>
        <p:spPr>
          <a:xfrm>
            <a:off x="789709" y="932874"/>
            <a:ext cx="106125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Воинская дисциплина, её сущность и значение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0A19C0C2-F231-4BE8-A663-EBC9342D6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" t="2693" r="5152" b="2492"/>
          <a:stretch/>
        </p:blipFill>
        <p:spPr bwMode="auto">
          <a:xfrm>
            <a:off x="1174903" y="1640760"/>
            <a:ext cx="2602767" cy="415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6AF7FF-093C-4ABF-B616-23DAD9298863}"/>
              </a:ext>
            </a:extLst>
          </p:cNvPr>
          <p:cNvSpPr txBox="1"/>
          <p:nvPr/>
        </p:nvSpPr>
        <p:spPr>
          <a:xfrm>
            <a:off x="3777671" y="1640760"/>
            <a:ext cx="7624619" cy="41549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FF"/>
                </a:solidFill>
              </a:rPr>
              <a:t>Дисциплинарный устав Вооруженных Сил Российской Федерации утверждён Указом Президента РФ от 10 ноября 2007 г. № 1495</a:t>
            </a:r>
          </a:p>
          <a:p>
            <a:endParaRPr lang="ru-RU" sz="2400" dirty="0">
              <a:solidFill>
                <a:srgbClr val="0000FF"/>
              </a:solidFill>
            </a:endParaRPr>
          </a:p>
          <a:p>
            <a:r>
              <a:rPr lang="ru-RU" sz="2400" dirty="0">
                <a:solidFill>
                  <a:srgbClr val="0000FF"/>
                </a:solidFill>
              </a:rPr>
              <a:t>Он определяет: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FF"/>
                </a:solidFill>
              </a:rPr>
              <a:t>сущность воинской дисциплины;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FF"/>
                </a:solidFill>
              </a:rPr>
              <a:t>обязанности военнослужащих по её соблюдению;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FF"/>
                </a:solidFill>
              </a:rPr>
              <a:t>виды поощрений и дисциплинарных взысканий;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FF"/>
                </a:solidFill>
              </a:rPr>
              <a:t>права командиров (начальников) по их применению;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FF"/>
                </a:solidFill>
              </a:rPr>
              <a:t>порядок подачи и рассмотрения обращений (предложений, заявлений и жалоб)</a:t>
            </a:r>
          </a:p>
        </p:txBody>
      </p:sp>
    </p:spTree>
    <p:extLst>
      <p:ext uri="{BB962C8B-B14F-4D97-AF65-F5344CB8AC3E}">
        <p14:creationId xmlns:p14="http://schemas.microsoft.com/office/powerpoint/2010/main" val="1472909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7301FA-C704-45B2-857C-3D99ED89F78D}"/>
              </a:ext>
            </a:extLst>
          </p:cNvPr>
          <p:cNvSpPr txBox="1"/>
          <p:nvPr/>
        </p:nvSpPr>
        <p:spPr>
          <a:xfrm>
            <a:off x="789709" y="498534"/>
            <a:ext cx="10612582" cy="707886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Воинская дисциплина, её сущность и значение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936C5C-21FB-428C-A7D0-710C68DFE28D}"/>
              </a:ext>
            </a:extLst>
          </p:cNvPr>
          <p:cNvSpPr txBox="1"/>
          <p:nvPr/>
        </p:nvSpPr>
        <p:spPr>
          <a:xfrm>
            <a:off x="1229320" y="1400752"/>
            <a:ext cx="9733360" cy="40564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Воинская дисциплина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есть строгое и точное соблюдение всеми военнослужащими порядка и правил, установленных федеральными конституционными законами, федеральными законами, общевоинскими уставами Вооруженных Сил Российской Федерации (далее - общевоинские уставы), иными нормативными правовыми актами Российской Федерации и приказами (приказаниями) командиров (начальников)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(статья 1 в ред. 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Указа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Президента РФ от 25.03.2015 N 161)</a:t>
            </a:r>
          </a:p>
        </p:txBody>
      </p:sp>
    </p:spTree>
    <p:extLst>
      <p:ext uri="{BB962C8B-B14F-4D97-AF65-F5344CB8AC3E}">
        <p14:creationId xmlns:p14="http://schemas.microsoft.com/office/powerpoint/2010/main" val="2750953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261608-0CAF-4AEB-8E32-F781DAF5F845}"/>
              </a:ext>
            </a:extLst>
          </p:cNvPr>
          <p:cNvSpPr txBox="1"/>
          <p:nvPr/>
        </p:nvSpPr>
        <p:spPr>
          <a:xfrm>
            <a:off x="1851660" y="1363659"/>
            <a:ext cx="9550631" cy="48013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Воинская дисциплина основывается на осознании каждым военнослужащим воинского долга и личной ответственности за защиту Российской Федерации. Она строится на правовой основе, уважении чести и достоинства военнослужащих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Основным методом воспитания у военнослужащих дисциплинированности является убеждение. Однако это не исключает возможности применения мер принуждения к тем, кто недобросовестно относится к выполнению своего воинского долга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FD94BB-A4E8-4FC1-A028-9CAD7474D55D}"/>
              </a:ext>
            </a:extLst>
          </p:cNvPr>
          <p:cNvSpPr txBox="1"/>
          <p:nvPr/>
        </p:nvSpPr>
        <p:spPr>
          <a:xfrm>
            <a:off x="789709" y="498534"/>
            <a:ext cx="10612582" cy="707886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Воинская дисциплина, её сущность и значение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27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4B7E40-454A-44FB-BCCF-A08735FBBF20}"/>
              </a:ext>
            </a:extLst>
          </p:cNvPr>
          <p:cNvSpPr txBox="1"/>
          <p:nvPr/>
        </p:nvSpPr>
        <p:spPr>
          <a:xfrm>
            <a:off x="461818" y="346624"/>
            <a:ext cx="112498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Обязанности военнослужащих </a:t>
            </a:r>
          </a:p>
          <a:p>
            <a:pPr algn="ctr"/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по соблюдению требований  воинской дисциплины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9AE153-6D42-4E32-B5F2-E2FA82BBC2F9}"/>
              </a:ext>
            </a:extLst>
          </p:cNvPr>
          <p:cNvSpPr txBox="1"/>
          <p:nvPr/>
        </p:nvSpPr>
        <p:spPr>
          <a:xfrm>
            <a:off x="1625600" y="1497733"/>
            <a:ext cx="9956800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3333FF"/>
                </a:solidFill>
              </a:rPr>
              <a:t>Воинская дисциплина обязывает каждого военнослужащего: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FF"/>
                </a:solidFill>
              </a:rPr>
              <a:t>быть верным Военной присяге (обязательству), строго соблюдать Конституцию Российской Федерации, законы Российской Федерации и требования общевоинских уставов;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FF"/>
                </a:solidFill>
              </a:rPr>
              <a:t>выполнять свой воинский долг умело и мужественно, добросовестно изучать военное дело, беречь государственное и военное имущество;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FF"/>
                </a:solidFill>
              </a:rPr>
              <a:t>беспрекословно выполнять поставленные задачи в любых условиях, в том числе с риском для жизни, стойко переносить трудности военной службы;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FF"/>
                </a:solidFill>
              </a:rPr>
              <a:t>быть бдительным, строго хранить государственную тайну;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FF"/>
                </a:solidFill>
              </a:rPr>
              <a:t>поддерживать определенные общевоинскими уставами правила взаимоотношений между военнослужащими, крепить войсковое товарищество;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FF"/>
                </a:solidFill>
              </a:rPr>
              <a:t>оказывать уважение командирам (начальникам) и друг другу, соблюдать правила воинского приветствия и воинской вежливости;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FF"/>
                </a:solidFill>
              </a:rPr>
              <a:t>вести себя с достоинством в общественных местах, не допускать самому и удерживать других от недостойных поступков, содействовать защите чести и достоинства граждан;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FF"/>
                </a:solidFill>
              </a:rPr>
              <a:t>соблюдать нормы международного гуманитарного права в соответствии с Конституцией 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599429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F3707B-23D4-4B95-BF1E-F9080FD591B9}"/>
              </a:ext>
            </a:extLst>
          </p:cNvPr>
          <p:cNvSpPr txBox="1"/>
          <p:nvPr/>
        </p:nvSpPr>
        <p:spPr>
          <a:xfrm>
            <a:off x="1385453" y="354312"/>
            <a:ext cx="101702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36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Чем достигается твёрдая воинская дисциплина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97B1F4-BAA4-4450-83F0-B14DE516EFD9}"/>
              </a:ext>
            </a:extLst>
          </p:cNvPr>
          <p:cNvSpPr txBox="1"/>
          <p:nvPr/>
        </p:nvSpPr>
        <p:spPr>
          <a:xfrm>
            <a:off x="1089890" y="1000643"/>
            <a:ext cx="10012218" cy="48567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Воинская дисциплина достигается: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воспитанием у военнослужащих сознательного повиновения командирам (начальникам), боевых, морально-политических и психологических качеств;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знанием и соблюдением военнослужащими законов Российской Федерации, других нормативных правовых актов Российской Федерации, требований общевоинских уставов и норм международного гуманитарного права;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личной ответственностью каждого военнослужащего за исполнение обязанностей военной службы; поддержанием в воинской части (подразделении) внутреннего порядка всеми военнослужащими;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четкой организацией боевой подготовки и полным охватом ею личного состава;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повседневной требовательностью командиров (начальников) к подчиненным и контролем за их исполнительностью, уважением личного достоинства военнослужащих и постоянной заботой о них, умелым сочетанием и правильным применением мер убеждения, принуждения и общественного воздействия коллектива;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созданием в воинской части (подразделении) необходимых условий военной службы, быта и системы мер по ограничению опасных факторов военной службы</a:t>
            </a:r>
          </a:p>
        </p:txBody>
      </p:sp>
    </p:spTree>
    <p:extLst>
      <p:ext uri="{BB962C8B-B14F-4D97-AF65-F5344CB8AC3E}">
        <p14:creationId xmlns:p14="http://schemas.microsoft.com/office/powerpoint/2010/main" val="614817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0A8739-DF65-4120-9985-93694B3461C5}"/>
              </a:ext>
            </a:extLst>
          </p:cNvPr>
          <p:cNvSpPr txBox="1"/>
          <p:nvPr/>
        </p:nvSpPr>
        <p:spPr>
          <a:xfrm>
            <a:off x="3371272" y="484970"/>
            <a:ext cx="5449455" cy="553998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Проверка первичного усвоения 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0027A1-99C5-4E46-9A3D-D34E594C8363}"/>
              </a:ext>
            </a:extLst>
          </p:cNvPr>
          <p:cNvSpPr txBox="1"/>
          <p:nvPr/>
        </p:nvSpPr>
        <p:spPr>
          <a:xfrm>
            <a:off x="2447636" y="1180206"/>
            <a:ext cx="9047017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Контрольные вопросы: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В каких нормативных документах рассматриваются вопросы воинской дисциплины?</a:t>
            </a: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Что такое воинская дисциплина?</a:t>
            </a:r>
            <a:endParaRPr lang="ru-RU" sz="2800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За счет чего достигается воинская дисциплина?</a:t>
            </a:r>
            <a:endParaRPr lang="ru-RU" sz="2800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18">
            <a:extLst>
              <a:ext uri="{FF2B5EF4-FFF2-40B4-BE49-F238E27FC236}">
                <a16:creationId xmlns:a16="http://schemas.microsoft.com/office/drawing/2014/main" id="{BCB76F17-E79F-4C9E-8BEB-9C8EE4CC6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65610"/>
            <a:ext cx="1838036" cy="226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DD76387C-8E9E-4FE3-90EC-C73379591E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2" t="8889" r="15502" b="45185"/>
          <a:stretch/>
        </p:blipFill>
        <p:spPr bwMode="auto">
          <a:xfrm>
            <a:off x="3207326" y="3568213"/>
            <a:ext cx="5777346" cy="298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919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3328D5-C5E3-4651-891D-740F817D1CCB}"/>
              </a:ext>
            </a:extLst>
          </p:cNvPr>
          <p:cNvSpPr txBox="1"/>
          <p:nvPr/>
        </p:nvSpPr>
        <p:spPr>
          <a:xfrm>
            <a:off x="2798618" y="420314"/>
            <a:ext cx="6594764" cy="58477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Применение изученного материала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C16509-4796-422B-A34C-5FA9EA8A2846}"/>
              </a:ext>
            </a:extLst>
          </p:cNvPr>
          <p:cNvSpPr txBox="1"/>
          <p:nvPr/>
        </p:nvSpPr>
        <p:spPr>
          <a:xfrm>
            <a:off x="692727" y="1169152"/>
            <a:ext cx="10972800" cy="31393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00FF"/>
                </a:solidFill>
              </a:rPr>
              <a:t>Вставьте в текст «Особенности воинской дисциплины»  </a:t>
            </a:r>
          </a:p>
          <a:p>
            <a:pPr algn="ctr"/>
            <a:r>
              <a:rPr lang="ru-RU" sz="1800" b="1" dirty="0">
                <a:solidFill>
                  <a:srgbClr val="0000FF"/>
                </a:solidFill>
              </a:rPr>
              <a:t>пропущенные термины из предложенного перечня: </a:t>
            </a:r>
          </a:p>
          <a:p>
            <a:pPr algn="ctr"/>
            <a:r>
              <a:rPr lang="ru-RU" sz="1800" b="1" dirty="0">
                <a:solidFill>
                  <a:srgbClr val="C00000"/>
                </a:solidFill>
              </a:rPr>
              <a:t>исполнительность, повиновение, недопустимо, беспрекословное</a:t>
            </a:r>
            <a:endParaRPr lang="ru-RU" sz="1800" b="1" dirty="0">
              <a:solidFill>
                <a:srgbClr val="0000FF"/>
              </a:solidFill>
            </a:endParaRPr>
          </a:p>
          <a:p>
            <a:endParaRPr lang="ru-RU" sz="1800" dirty="0">
              <a:solidFill>
                <a:srgbClr val="0000FF"/>
              </a:solidFill>
            </a:endParaRPr>
          </a:p>
          <a:p>
            <a:r>
              <a:rPr lang="ru-RU" sz="1800" dirty="0">
                <a:solidFill>
                  <a:srgbClr val="0000FF"/>
                </a:solidFill>
              </a:rPr>
              <a:t>1. _______________выполнение приказа командира, вера в него- залог победы.</a:t>
            </a:r>
          </a:p>
          <a:p>
            <a:r>
              <a:rPr lang="ru-RU" sz="1800" dirty="0">
                <a:solidFill>
                  <a:srgbClr val="0000FF"/>
                </a:solidFill>
              </a:rPr>
              <a:t>2. Душой воинской дисциплины является ____________, т.е. сознательное подчинение командирам, точное выполнение их приказов, распоряжений, команд.</a:t>
            </a:r>
          </a:p>
          <a:p>
            <a:r>
              <a:rPr lang="ru-RU" sz="1800" dirty="0">
                <a:solidFill>
                  <a:srgbClr val="0000FF"/>
                </a:solidFill>
              </a:rPr>
              <a:t>3. Обсуждение приказа ___________, а неповиновение приказу или его неисполнение является воинским преступлением.</a:t>
            </a:r>
          </a:p>
          <a:p>
            <a:r>
              <a:rPr lang="ru-RU" sz="1800" dirty="0">
                <a:solidFill>
                  <a:srgbClr val="0000FF"/>
                </a:solidFill>
              </a:rPr>
              <a:t>4. _______________, т.е. беспрекословное повиновение, является важнейшим требованием воинской дисциплины особенно в боевых условиях.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019A7C-6439-4D1F-B13B-6CE281D29429}"/>
              </a:ext>
            </a:extLst>
          </p:cNvPr>
          <p:cNvSpPr txBox="1"/>
          <p:nvPr/>
        </p:nvSpPr>
        <p:spPr>
          <a:xfrm>
            <a:off x="960582" y="3624551"/>
            <a:ext cx="18380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Исполнительность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F5A05E-C899-4BCF-8CAA-CFFB5E02C836}"/>
              </a:ext>
            </a:extLst>
          </p:cNvPr>
          <p:cNvSpPr txBox="1"/>
          <p:nvPr/>
        </p:nvSpPr>
        <p:spPr>
          <a:xfrm>
            <a:off x="4867563" y="2535351"/>
            <a:ext cx="13669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повиновение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5EA942-49F7-43E0-9F9A-F7EB083AD55F}"/>
              </a:ext>
            </a:extLst>
          </p:cNvPr>
          <p:cNvSpPr txBox="1"/>
          <p:nvPr/>
        </p:nvSpPr>
        <p:spPr>
          <a:xfrm>
            <a:off x="3048000" y="3090446"/>
            <a:ext cx="15609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недопустимо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B061FA-03AD-4CCF-953F-BBECF3649C74}"/>
              </a:ext>
            </a:extLst>
          </p:cNvPr>
          <p:cNvSpPr txBox="1"/>
          <p:nvPr/>
        </p:nvSpPr>
        <p:spPr>
          <a:xfrm>
            <a:off x="960582" y="2227575"/>
            <a:ext cx="17549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Беспрекословное</a:t>
            </a:r>
            <a:endParaRPr lang="ru-RU" dirty="0"/>
          </a:p>
        </p:txBody>
      </p:sp>
      <p:pic>
        <p:nvPicPr>
          <p:cNvPr id="10242" name="Picture 2" descr="Picture background">
            <a:extLst>
              <a:ext uri="{FF2B5EF4-FFF2-40B4-BE49-F238E27FC236}">
                <a16:creationId xmlns:a16="http://schemas.microsoft.com/office/drawing/2014/main" id="{AC941EB0-6E09-454B-B287-21F7846BD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4382361"/>
            <a:ext cx="3833091" cy="215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icture background">
            <a:extLst>
              <a:ext uri="{FF2B5EF4-FFF2-40B4-BE49-F238E27FC236}">
                <a16:creationId xmlns:a16="http://schemas.microsoft.com/office/drawing/2014/main" id="{F9BEFEF3-7A16-49FB-8519-19CB9D44D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127" y="4382362"/>
            <a:ext cx="3537528" cy="215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74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E8E36B-A288-4F3E-AD46-534DAB51AF0E}"/>
              </a:ext>
            </a:extLst>
          </p:cNvPr>
          <p:cNvSpPr txBox="1"/>
          <p:nvPr/>
        </p:nvSpPr>
        <p:spPr>
          <a:xfrm>
            <a:off x="925945" y="448316"/>
            <a:ext cx="10693401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Проверка приобретенных знаний, умений, навыков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E502FA-7898-473B-A100-467176FEA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994" y="1347035"/>
            <a:ext cx="9813352" cy="48887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087C53-DD63-4255-9DC2-48BBF4893A1D}"/>
              </a:ext>
            </a:extLst>
          </p:cNvPr>
          <p:cNvSpPr txBox="1"/>
          <p:nvPr/>
        </p:nvSpPr>
        <p:spPr>
          <a:xfrm>
            <a:off x="2013527" y="1621601"/>
            <a:ext cx="5116945" cy="43396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1.Чем является установленный порядок поведения людей, отвечающий сложившимся в обществе нормам права и морали, а также определенным требованиям?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дисциплиной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Б)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приказом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В)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внутренней службой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solidFill>
                <a:srgbClr val="00000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062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E8E36B-A288-4F3E-AD46-534DAB51AF0E}"/>
              </a:ext>
            </a:extLst>
          </p:cNvPr>
          <p:cNvSpPr txBox="1"/>
          <p:nvPr/>
        </p:nvSpPr>
        <p:spPr>
          <a:xfrm>
            <a:off x="925945" y="448316"/>
            <a:ext cx="10693401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Проверка приобретенных знаний, умений, навыков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E502FA-7898-473B-A100-467176FEA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994" y="1347035"/>
            <a:ext cx="9813352" cy="48887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087C53-DD63-4255-9DC2-48BBF4893A1D}"/>
              </a:ext>
            </a:extLst>
          </p:cNvPr>
          <p:cNvSpPr txBox="1"/>
          <p:nvPr/>
        </p:nvSpPr>
        <p:spPr>
          <a:xfrm>
            <a:off x="2013527" y="1621601"/>
            <a:ext cx="5116945" cy="43396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Какой метод воспитания у военнослужащих высокой дисциплинированности является основным?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А)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убеждения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Б)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разъяснения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В)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принуждения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solidFill>
                <a:srgbClr val="00000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840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E8E36B-A288-4F3E-AD46-534DAB51AF0E}"/>
              </a:ext>
            </a:extLst>
          </p:cNvPr>
          <p:cNvSpPr txBox="1"/>
          <p:nvPr/>
        </p:nvSpPr>
        <p:spPr>
          <a:xfrm>
            <a:off x="925945" y="448316"/>
            <a:ext cx="10693401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Проверка приобретенных знаний, умений, навыков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E502FA-7898-473B-A100-467176FEA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994" y="1347035"/>
            <a:ext cx="9813352" cy="48887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087C53-DD63-4255-9DC2-48BBF4893A1D}"/>
              </a:ext>
            </a:extLst>
          </p:cNvPr>
          <p:cNvSpPr txBox="1"/>
          <p:nvPr/>
        </p:nvSpPr>
        <p:spPr>
          <a:xfrm>
            <a:off x="2004291" y="1463096"/>
            <a:ext cx="5116945" cy="46566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Перечислите преступления против военной службы?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А)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против свободы, чести и достоинства личности;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Б)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против конституционных прав и свобод человека и гражданина;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В)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против семьи и несовершеннолетних;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Г)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нарушение правил несения боевого дежурства;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Д)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нарушение правил несения пограничной службы;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Е)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нарушение уставных правил караульной службы</a:t>
            </a:r>
          </a:p>
        </p:txBody>
      </p:sp>
    </p:spTree>
    <p:extLst>
      <p:ext uri="{BB962C8B-B14F-4D97-AF65-F5344CB8AC3E}">
        <p14:creationId xmlns:p14="http://schemas.microsoft.com/office/powerpoint/2010/main" val="3658694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60F75F-7F70-46F0-A78D-4356EB3177BC}"/>
              </a:ext>
            </a:extLst>
          </p:cNvPr>
          <p:cNvSpPr txBox="1"/>
          <p:nvPr/>
        </p:nvSpPr>
        <p:spPr>
          <a:xfrm>
            <a:off x="951345" y="1720840"/>
            <a:ext cx="10289309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i="0" u="none" strike="noStrike" baseline="0" dirty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Воинская дисциплина, её сущность и значение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i="0" u="none" strike="noStrike" baseline="0" dirty="0">
              <a:ln w="0"/>
              <a:solidFill>
                <a:srgbClr val="3333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i="0" u="none" strike="noStrike" baseline="0" dirty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Обязанности военнослужащих по соблюдению требований воинской дисциплины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i="0" u="none" strike="noStrike" baseline="0" dirty="0">
              <a:ln w="0"/>
              <a:solidFill>
                <a:srgbClr val="3333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i="0" u="none" strike="noStrike" baseline="0" dirty="0">
                <a:ln w="0"/>
                <a:solidFill>
                  <a:srgbClr val="33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Чем достигается твёрдая воинская дисциплина </a:t>
            </a:r>
            <a:r>
              <a:rPr lang="ru-RU" sz="18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23A89E7-A93A-4F86-8770-3C8E438E3064}"/>
              </a:ext>
            </a:extLst>
          </p:cNvPr>
          <p:cNvSpPr/>
          <p:nvPr/>
        </p:nvSpPr>
        <p:spPr>
          <a:xfrm>
            <a:off x="3297766" y="593589"/>
            <a:ext cx="5596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rgbClr val="C00000"/>
                </a:solidFill>
                <a:effectLst/>
              </a:rPr>
              <a:t>Учебные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3318379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B95236-E9C7-406C-9784-A2DB912F9756}"/>
              </a:ext>
            </a:extLst>
          </p:cNvPr>
          <p:cNvSpPr txBox="1"/>
          <p:nvPr/>
        </p:nvSpPr>
        <p:spPr>
          <a:xfrm>
            <a:off x="2854036" y="438773"/>
            <a:ext cx="60960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Самооценивание, рефлексия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FCEEA-8505-4ED5-9FED-69C7AB5FD81E}"/>
              </a:ext>
            </a:extLst>
          </p:cNvPr>
          <p:cNvSpPr txBox="1"/>
          <p:nvPr/>
        </p:nvSpPr>
        <p:spPr>
          <a:xfrm>
            <a:off x="406400" y="1490114"/>
            <a:ext cx="11443855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Какую цель мы поставили в начале урока? </a:t>
            </a:r>
            <a:endParaRPr lang="ru-RU" sz="3200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Достигли ли мы сегодня цели урока? </a:t>
            </a:r>
            <a:endParaRPr lang="ru-RU" sz="3200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нового сегодня вы узнали?</a:t>
            </a:r>
            <a:endParaRPr lang="ru-RU" sz="3200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вам больше всего понравилось, а что осталось непонятным?  </a:t>
            </a:r>
            <a:endParaRPr lang="ru-RU" sz="3200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19E95B-E550-4805-8CBE-63415A3A6E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09" t="32997" r="6869" b="5050"/>
          <a:stretch/>
        </p:blipFill>
        <p:spPr>
          <a:xfrm>
            <a:off x="4184072" y="3957227"/>
            <a:ext cx="3823855" cy="216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67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04AA08-E3B5-46DF-913B-6BD94960ACAD}"/>
              </a:ext>
            </a:extLst>
          </p:cNvPr>
          <p:cNvSpPr txBox="1"/>
          <p:nvPr/>
        </p:nvSpPr>
        <p:spPr>
          <a:xfrm>
            <a:off x="4017818" y="448010"/>
            <a:ext cx="4156364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Домашнее задание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300648-37C4-4706-BEC3-7B808AC4681B}"/>
              </a:ext>
            </a:extLst>
          </p:cNvPr>
          <p:cNvSpPr txBox="1"/>
          <p:nvPr/>
        </p:nvSpPr>
        <p:spPr>
          <a:xfrm>
            <a:off x="2549236" y="1310366"/>
            <a:ext cx="8405091" cy="37240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Повторить записи в тетради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Подготовить </a:t>
            </a:r>
            <a:r>
              <a:rPr lang="ru-RU" sz="3200" b="0" i="0" dirty="0">
                <a:solidFill>
                  <a:srgbClr val="0000FF"/>
                </a:solidFill>
                <a:effectLst/>
              </a:rPr>
              <a:t>сообщение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 на одну из тем (объем работы не менее одной страницы): </a:t>
            </a:r>
          </a:p>
          <a:p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«К чему обязывает воинская дисциплина каждого военнослужащего»</a:t>
            </a:r>
          </a:p>
          <a:p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«Должностные обязанности командира и его воинская дисциплина»</a:t>
            </a:r>
          </a:p>
          <a:p>
            <a:r>
              <a:rPr lang="ru-RU" sz="2800" dirty="0">
                <a:solidFill>
                  <a:srgbClr val="0000FF"/>
                </a:solidFill>
              </a:rPr>
              <a:t>«Порядок применения дисциплинарных взысканий» </a:t>
            </a:r>
          </a:p>
        </p:txBody>
      </p:sp>
      <p:pic>
        <p:nvPicPr>
          <p:cNvPr id="6" name="Picture 18">
            <a:extLst>
              <a:ext uri="{FF2B5EF4-FFF2-40B4-BE49-F238E27FC236}">
                <a16:creationId xmlns:a16="http://schemas.microsoft.com/office/drawing/2014/main" id="{88D8506C-D4E0-4034-9593-36C8A07F1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2" y="2040719"/>
            <a:ext cx="1838036" cy="226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234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41788A48-7E04-43A9-A5E9-1E1D465F0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876780"/>
              </p:ext>
            </p:extLst>
          </p:nvPr>
        </p:nvGraphicFramePr>
        <p:xfrm>
          <a:off x="1967346" y="396240"/>
          <a:ext cx="9347200" cy="56388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881745">
                  <a:extLst>
                    <a:ext uri="{9D8B030D-6E8A-4147-A177-3AD203B41FA5}">
                      <a16:colId xmlns:a16="http://schemas.microsoft.com/office/drawing/2014/main" val="423217053"/>
                    </a:ext>
                  </a:extLst>
                </a:gridCol>
                <a:gridCol w="4202546">
                  <a:extLst>
                    <a:ext uri="{9D8B030D-6E8A-4147-A177-3AD203B41FA5}">
                      <a16:colId xmlns:a16="http://schemas.microsoft.com/office/drawing/2014/main" val="632048167"/>
                    </a:ext>
                  </a:extLst>
                </a:gridCol>
                <a:gridCol w="2262909">
                  <a:extLst>
                    <a:ext uri="{9D8B030D-6E8A-4147-A177-3AD203B41FA5}">
                      <a16:colId xmlns:a16="http://schemas.microsoft.com/office/drawing/2014/main" val="3774627102"/>
                    </a:ext>
                  </a:extLst>
                </a:gridCol>
              </a:tblGrid>
              <a:tr h="4308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Личностные результаты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Метапредметные результаты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Предметные результаты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271854"/>
                  </a:ext>
                </a:extLst>
              </a:tr>
              <a:tr h="4372045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</a:rPr>
                        <a:t>формирование чувства гордости за свою Родину, ответственного отношения к выполнению конституционного долга – защите Отечества;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</a:rPr>
                        <a:t>готовность к выполнению обязанностей гражданина и реализации его прав, уважение прав, свобод и законных интересов других людей;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</a:rPr>
                        <a:t>сформированность активной жизненной позиции, умений и навыков личного участия в обеспечении мер безопасности личности, общества и государства;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</a:rPr>
                        <a:t>готовность оценивать своё поведение и поступки, а также поведение и поступки других людей с позиции нравственных и правовых норм с учётом осознания последствий поступков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</a:rPr>
                        <a:t>выявлять и характеризовать существенные признаки объектов (явлений); устанавливать существенный признак классификации, основания для обобщения и сравнения, критерии проводимого анализа;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</a:rPr>
                        <a:t>обобщать, анализировать и оценивать получаемую информацию, выдвигать гипотезы, аргументировать свою точку зрения, делать обоснованные выводы по результатам исследования;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</a:rPr>
                        <a:t>проводить (принимать участие) небольшое самостоятельное исследование заданного объекта (явления), устанавливать причинно-следственные связи;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</a:rPr>
                        <a:t>выявлять проблемные вопросы, требующие решения в жизненных и учебных ситуациях;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</a:rPr>
                        <a:t>аргументированно определять оптимальный вариант принятия решений, самостоятельно составлять алгоритм (часть алгоритма) и выбирать способ решения учебной задачи с учётом собственных возможностей и имеющихся ресурсов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иметь представление о воинской дисциплине, ее сущности и значении;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понимать принципы достижения воинской дисциплины;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уметь оценивать риски нарушения воинской дисциплины</a:t>
                      </a:r>
                      <a:endParaRPr lang="ru-RU" sz="1400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092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923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B95186-DE18-4BF3-90A3-CDEC8E70CE66}"/>
              </a:ext>
            </a:extLst>
          </p:cNvPr>
          <p:cNvSpPr txBox="1"/>
          <p:nvPr/>
        </p:nvSpPr>
        <p:spPr>
          <a:xfrm>
            <a:off x="752763" y="839205"/>
            <a:ext cx="10686474" cy="707886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i="0" u="none" strike="noStrike" baseline="0" dirty="0">
                <a:solidFill>
                  <a:schemeClr val="bg1"/>
                </a:solidFill>
              </a:rPr>
              <a:t>Основные виды деятельности обучающихся 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B15827-547F-45E6-9AAB-4E5D7EDB5E4E}"/>
              </a:ext>
            </a:extLst>
          </p:cNvPr>
          <p:cNvSpPr txBox="1"/>
          <p:nvPr/>
        </p:nvSpPr>
        <p:spPr>
          <a:xfrm>
            <a:off x="752764" y="1685637"/>
            <a:ext cx="10686473" cy="37548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0" i="0" u="none" strike="noStrike" baseline="0" dirty="0">
                <a:solidFill>
                  <a:srgbClr val="3333FF"/>
                </a:solidFill>
                <a:latin typeface="Times New Roman" panose="02020603050405020304" pitchFamily="18" charset="0"/>
              </a:rPr>
              <a:t>Актуализируют знания о воинской дисциплине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0" i="0" u="none" strike="noStrike" baseline="0" dirty="0">
                <a:solidFill>
                  <a:srgbClr val="3333FF"/>
                </a:solidFill>
                <a:latin typeface="Times New Roman" panose="02020603050405020304" pitchFamily="18" charset="0"/>
              </a:rPr>
              <a:t>Формируют понимание сущности воинской дисциплины и ее значение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0" i="0" u="none" strike="noStrike" baseline="0" dirty="0">
                <a:solidFill>
                  <a:srgbClr val="3333FF"/>
                </a:solidFill>
                <a:latin typeface="Times New Roman" panose="02020603050405020304" pitchFamily="18" charset="0"/>
              </a:rPr>
              <a:t>Рассказывают о принципах достижения твердой воинской дисциплины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0" i="0" u="none" strike="noStrike" baseline="0" dirty="0">
                <a:solidFill>
                  <a:srgbClr val="3333FF"/>
                </a:solidFill>
                <a:latin typeface="Times New Roman" panose="02020603050405020304" pitchFamily="18" charset="0"/>
              </a:rPr>
              <a:t>Оценивают риски нарушения воинской дисциплины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0" i="0" u="none" strike="noStrike" baseline="0" dirty="0">
                <a:solidFill>
                  <a:srgbClr val="3333FF"/>
                </a:solidFill>
                <a:latin typeface="Times New Roman" panose="02020603050405020304" pitchFamily="18" charset="0"/>
              </a:rPr>
              <a:t>Вырабатывают модель поведения в воинском коллективе </a:t>
            </a:r>
            <a:r>
              <a:rPr lang="ru-RU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9887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C79A488-9944-4FD2-A2F1-83BCF06DF418}"/>
              </a:ext>
            </a:extLst>
          </p:cNvPr>
          <p:cNvSpPr txBox="1"/>
          <p:nvPr/>
        </p:nvSpPr>
        <p:spPr>
          <a:xfrm>
            <a:off x="1869767" y="5545282"/>
            <a:ext cx="845246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Рассмотрите изображения, сформулируйте тему урока</a:t>
            </a:r>
            <a:endParaRPr lang="ru-RU" sz="2000" dirty="0">
              <a:solidFill>
                <a:srgbClr val="3333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8EDB18-BD4C-496A-9A0F-A042F7EA975B}"/>
              </a:ext>
            </a:extLst>
          </p:cNvPr>
          <p:cNvSpPr txBox="1"/>
          <p:nvPr/>
        </p:nvSpPr>
        <p:spPr>
          <a:xfrm>
            <a:off x="1436252" y="512885"/>
            <a:ext cx="9753718" cy="707886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Мотивирование на учебную деятельность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1C5EBA-48CA-4FF8-82A0-05A2580413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9767" y="1312718"/>
            <a:ext cx="8452463" cy="423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54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0ECD8B-1883-44E7-BDD4-37C4E774550D}"/>
              </a:ext>
            </a:extLst>
          </p:cNvPr>
          <p:cNvSpPr txBox="1"/>
          <p:nvPr/>
        </p:nvSpPr>
        <p:spPr>
          <a:xfrm>
            <a:off x="1436252" y="512885"/>
            <a:ext cx="9639418" cy="707886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Мотивирование на учебную деятельность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hlinkClick r:id="rId2"/>
            <a:extLst>
              <a:ext uri="{FF2B5EF4-FFF2-40B4-BE49-F238E27FC236}">
                <a16:creationId xmlns:a16="http://schemas.microsoft.com/office/drawing/2014/main" id="{AA806AC7-1E55-4F42-A4B4-70116F77BD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7" t="20756" r="31157" b="18901"/>
          <a:stretch/>
        </p:blipFill>
        <p:spPr>
          <a:xfrm>
            <a:off x="2692924" y="1252104"/>
            <a:ext cx="6875949" cy="37798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5F59EB-762E-43EA-AAF0-D833E0F4CD29}"/>
              </a:ext>
            </a:extLst>
          </p:cNvPr>
          <p:cNvSpPr txBox="1"/>
          <p:nvPr/>
        </p:nvSpPr>
        <p:spPr>
          <a:xfrm>
            <a:off x="2692923" y="5055875"/>
            <a:ext cx="6875950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Внимательно посмотрите видеофрагмент фильма «Офицеры»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Ответьте на вопросы: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Каким образом суворовец Иван Трофимов нарушил воинскую     дисциплину?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Что послужило наказанием за нарушение воинской дисциплины?</a:t>
            </a:r>
          </a:p>
        </p:txBody>
      </p:sp>
    </p:spTree>
    <p:extLst>
      <p:ext uri="{BB962C8B-B14F-4D97-AF65-F5344CB8AC3E}">
        <p14:creationId xmlns:p14="http://schemas.microsoft.com/office/powerpoint/2010/main" val="3013231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F628BF-F368-41C2-A429-9683701835BD}"/>
              </a:ext>
            </a:extLst>
          </p:cNvPr>
          <p:cNvSpPr txBox="1"/>
          <p:nvPr/>
        </p:nvSpPr>
        <p:spPr>
          <a:xfrm>
            <a:off x="4910265" y="1340132"/>
            <a:ext cx="5978236" cy="43581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Что вы понимаете под словом дисциплина?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Какие виды дисциплины вам известны? (приведите примеры)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Как вы понимаете выражение              великого полководца  А.В.Суворова  «Дисциплина – мать победы, а послушание – мать дисциплины»?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2400" dirty="0">
              <a:solidFill>
                <a:srgbClr val="3366FF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4C7002-1AE8-460E-9CCE-0F38DB3A5BE2}"/>
              </a:ext>
            </a:extLst>
          </p:cNvPr>
          <p:cNvSpPr txBox="1"/>
          <p:nvPr/>
        </p:nvSpPr>
        <p:spPr>
          <a:xfrm>
            <a:off x="2190172" y="385106"/>
            <a:ext cx="7811655" cy="76944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Актуализация опорных знаний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078" name="Picture 6" descr="Picture background">
            <a:extLst>
              <a:ext uri="{FF2B5EF4-FFF2-40B4-BE49-F238E27FC236}">
                <a16:creationId xmlns:a16="http://schemas.microsoft.com/office/drawing/2014/main" id="{2173D11F-C9AF-427A-9B73-CD8F17284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82" y="1340132"/>
            <a:ext cx="3485483" cy="43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817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F1DA31-D5C4-4AFF-B06D-7927B6958083}"/>
              </a:ext>
            </a:extLst>
          </p:cNvPr>
          <p:cNvSpPr txBox="1"/>
          <p:nvPr/>
        </p:nvSpPr>
        <p:spPr>
          <a:xfrm>
            <a:off x="3048000" y="2385190"/>
            <a:ext cx="6096000" cy="762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		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6E2A1E-9585-4E7D-B724-A79C37694ED3}"/>
              </a:ext>
            </a:extLst>
          </p:cNvPr>
          <p:cNvSpPr txBox="1"/>
          <p:nvPr/>
        </p:nvSpPr>
        <p:spPr>
          <a:xfrm>
            <a:off x="1057563" y="1365833"/>
            <a:ext cx="6096000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kumimoji="0" lang="ru-RU" sz="1800" b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Слово «</a:t>
            </a:r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дисциплина</a:t>
            </a:r>
            <a:r>
              <a:rPr kumimoji="0" lang="ru-RU" sz="1800" b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 впервые появилось в русской военной литературе в указе Петра I о призыве иноземцев в Россию (1702 г), которые должны были помочь тому,    «чтобы армии наши составлялись из людей, знающих воинские дела и хранящих добрый </a:t>
            </a:r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порядок и дисциплину</a:t>
            </a:r>
            <a:r>
              <a:rPr kumimoji="0" lang="ru-RU" sz="1800" b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</a:t>
            </a:r>
          </a:p>
          <a:p>
            <a:pPr algn="just"/>
            <a:r>
              <a:rPr kumimoji="0" lang="ru-RU" sz="1800" b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Слово «</a:t>
            </a:r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дисциплина</a:t>
            </a:r>
            <a:r>
              <a:rPr kumimoji="0" lang="ru-RU" sz="1800" b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 стало употребляться как синоним порядка и послушания</a:t>
            </a:r>
          </a:p>
          <a:p>
            <a:pPr algn="just"/>
            <a:r>
              <a:rPr lang="ru-RU" dirty="0">
                <a:solidFill>
                  <a:srgbClr val="3366FF"/>
                </a:solidFill>
              </a:rPr>
              <a:t>Под</a:t>
            </a:r>
            <a:r>
              <a:rPr lang="ru-RU" b="1" dirty="0">
                <a:solidFill>
                  <a:srgbClr val="3366FF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дисциплиной</a:t>
            </a:r>
            <a:r>
              <a:rPr lang="ru-RU" dirty="0">
                <a:solidFill>
                  <a:srgbClr val="3366FF"/>
                </a:solidFill>
              </a:rPr>
              <a:t> следует считать определенный порядок поведения людей, отвечающий сложившимся в обществе нормам права и морали, а также требованиям той или иной организации.</a:t>
            </a:r>
          </a:p>
          <a:p>
            <a:pPr algn="just"/>
            <a:r>
              <a:rPr lang="ru-RU" dirty="0">
                <a:solidFill>
                  <a:srgbClr val="3366FF"/>
                </a:solidFill>
              </a:rPr>
              <a:t>С учетом выделения наиболее важных сфер человеческой деятельности она может подразделяться на государственную, общественную, финансовую, производственную,   спортивную, школьную, </a:t>
            </a:r>
            <a:r>
              <a:rPr lang="ru-RU" b="1" dirty="0">
                <a:solidFill>
                  <a:srgbClr val="C00000"/>
                </a:solidFill>
              </a:rPr>
              <a:t>воинскую</a:t>
            </a:r>
            <a:r>
              <a:rPr lang="ru-RU" dirty="0">
                <a:solidFill>
                  <a:srgbClr val="3366FF"/>
                </a:solidFill>
              </a:rPr>
              <a:t>, технологическую и т.п.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809C22-1567-4E60-B9F7-442EA4106E00}"/>
              </a:ext>
            </a:extLst>
          </p:cNvPr>
          <p:cNvSpPr txBox="1"/>
          <p:nvPr/>
        </p:nvSpPr>
        <p:spPr>
          <a:xfrm>
            <a:off x="2190172" y="385106"/>
            <a:ext cx="7811655" cy="76944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Актуализация опорных знаний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100" name="Picture 4" descr="Picture background">
            <a:extLst>
              <a:ext uri="{FF2B5EF4-FFF2-40B4-BE49-F238E27FC236}">
                <a16:creationId xmlns:a16="http://schemas.microsoft.com/office/drawing/2014/main" id="{E9662868-AB6F-407F-942F-84A5B3687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563" y="1365833"/>
            <a:ext cx="3980874" cy="452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317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DE1539-64ED-47AA-AC3F-75F3A28CA0CC}"/>
              </a:ext>
            </a:extLst>
          </p:cNvPr>
          <p:cNvSpPr txBox="1"/>
          <p:nvPr/>
        </p:nvSpPr>
        <p:spPr>
          <a:xfrm>
            <a:off x="4147127" y="515825"/>
            <a:ext cx="3979603" cy="76944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Целеполагание</a:t>
            </a:r>
            <a:endParaRPr lang="ru-RU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8EA21D-E4CB-48B3-B5DD-2D2A1200B08D}"/>
              </a:ext>
            </a:extLst>
          </p:cNvPr>
          <p:cNvSpPr txBox="1"/>
          <p:nvPr/>
        </p:nvSpPr>
        <p:spPr>
          <a:xfrm>
            <a:off x="3057234" y="1418639"/>
            <a:ext cx="6077529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700" dirty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Какую цель поставим сегодня на уроке? </a:t>
            </a:r>
            <a:endParaRPr lang="ru-RU" sz="2700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D283EAF5-1F35-4DD8-8392-C6C57A867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196" y="2219170"/>
            <a:ext cx="4374804" cy="291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E10216-93DE-4340-AEF1-D1428CAEA33C}"/>
              </a:ext>
            </a:extLst>
          </p:cNvPr>
          <p:cNvSpPr txBox="1"/>
          <p:nvPr/>
        </p:nvSpPr>
        <p:spPr>
          <a:xfrm>
            <a:off x="682105" y="2230887"/>
            <a:ext cx="6373091" cy="28931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600" b="0" i="0" dirty="0">
                <a:solidFill>
                  <a:srgbClr val="3333FF"/>
                </a:solidFill>
                <a:effectLst/>
                <a:latin typeface="Georgia" panose="02040502050405020303" pitchFamily="18" charset="0"/>
              </a:rPr>
              <a:t>Цель урока: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3333FF"/>
                </a:solidFill>
                <a:latin typeface="Georgia" panose="02040502050405020303" pitchFamily="18" charset="0"/>
              </a:rPr>
              <a:t>по</a:t>
            </a:r>
            <a:r>
              <a:rPr lang="ru-RU" sz="2600" b="0" i="0" dirty="0">
                <a:solidFill>
                  <a:srgbClr val="3333FF"/>
                </a:solidFill>
                <a:effectLst/>
                <a:latin typeface="Georgia" panose="02040502050405020303" pitchFamily="18" charset="0"/>
              </a:rPr>
              <a:t>знакомиться с основными понятиями и определениями;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3333FF"/>
                </a:solidFill>
                <a:latin typeface="Georgia" panose="02040502050405020303" pitchFamily="18" charset="0"/>
              </a:rPr>
              <a:t>у</a:t>
            </a:r>
            <a:r>
              <a:rPr lang="ru-RU" sz="2600" b="0" i="0" dirty="0">
                <a:solidFill>
                  <a:srgbClr val="3333FF"/>
                </a:solidFill>
                <a:effectLst/>
                <a:latin typeface="Georgia" panose="02040502050405020303" pitchFamily="18" charset="0"/>
              </a:rPr>
              <a:t>яснить суть воинской дисциплины;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3333FF"/>
                </a:solidFill>
                <a:latin typeface="Georgia" panose="02040502050405020303" pitchFamily="18" charset="0"/>
              </a:rPr>
              <a:t>р</a:t>
            </a:r>
            <a:r>
              <a:rPr lang="ru-RU" sz="2600" b="0" i="0" dirty="0">
                <a:solidFill>
                  <a:srgbClr val="3333FF"/>
                </a:solidFill>
                <a:effectLst/>
                <a:latin typeface="Georgia" panose="02040502050405020303" pitchFamily="18" charset="0"/>
              </a:rPr>
              <a:t>ассмотреть основные виды поощрений и взысканий по отношении к солдатам (матросам)</a:t>
            </a:r>
            <a:endParaRPr lang="ru-RU" sz="26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1378</Words>
  <Application>Microsoft Office PowerPoint</Application>
  <PresentationFormat>Широкоэкранный</PresentationFormat>
  <Paragraphs>146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ncfd@mail.ru</dc:creator>
  <cp:lastModifiedBy>ncfd@mail.ru</cp:lastModifiedBy>
  <cp:revision>6</cp:revision>
  <dcterms:created xsi:type="dcterms:W3CDTF">2024-07-24T11:22:43Z</dcterms:created>
  <dcterms:modified xsi:type="dcterms:W3CDTF">2024-07-24T18:45:39Z</dcterms:modified>
</cp:coreProperties>
</file>