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7" r:id="rId1"/>
  </p:sldMasterIdLst>
  <p:notesMasterIdLst>
    <p:notesMasterId r:id="rId14"/>
  </p:notesMasterIdLst>
  <p:sldIdLst>
    <p:sldId id="256" r:id="rId2"/>
    <p:sldId id="275" r:id="rId3"/>
    <p:sldId id="258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-48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3B3A-7CFE-4B62-8B31-6F4A8CA5F5D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83D8-C3AB-400F-BD1E-7855F6F8B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5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Убежища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должны обеспечивать защиту укрываемых от расчетного воздействия поражающих факторов ядерного оружия (без учета прямого попадания), бактериальных (биологических) средств (БС), ОВ, а также, при необходимости, от катастрофического затопления, АХОВ, радиоактивных продуктов при разрушении ядерных энергоустановкой, высоких температур и продуктов горения при пожарах.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Противорадиационные укрытия (ПРУ)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предназначены для защиты населения от ионизирующих излучений при радиоактивном заражении местности, светового излучения и проникающей радиации (в том числе и от нейтронного потока), а также от непосредственного попадания на кожу и одежду отравляющих веществ и бактериальных средств. ПРУ частично защищают и от ударной волны ядерного взрыва.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Герметизация помещений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это тщательная заделка трещин, щелей и других отверстий в стенах, потолке, в местах примыкания оконных рам и дверных коробок, ввода отопительных и водопроводных труб, подгонка и обивка дверей уплотнением.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Простейшие укрытия — это сооружения, которые обеспечивают частичную защиту укрываемых от ВУВ, светового излучения и летящих обломков разрушенных задний, а также снижают воздействие проникающей радиации и радиоактивных излучений на РЗМ, а в ряде случаев от непогоды и других неблагоприятных условий.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Противогаз — самое надежное средство защиты органов дыхания, он защищает органы дыхания, лицо и глаза от воздействия отравляющих веществ и болезнетворных микробов.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КЗД – камеры защитные детские, используются для детей в возрасте до 1,5 лет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защиты органов дыхания от вредных газов, паров, аэрозолей и пыли применяют респираторы.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нет ни противогаза, ни респиратора, можно воспользоваться простейшими средствами защиты 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противопыльной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тканевой маской или ватно-марлевой повязкой.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индивидуальным средствам защиты кожи относятся специальные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озк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общевойской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защитный комплект 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легкий защитный костюм) и простейшие (производственная одежда и предметы бытовой одежды)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СГУ</a:t>
            </a:r>
            <a:r>
              <a:rPr lang="ru-RU" baseline="0" dirty="0" smtClean="0"/>
              <a:t>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сигнальная громкоговорящая установка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ОКСИОН создается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общественных местах и в местах возможного массового пребывания людей. Например: Основные въезды и выезды в город, аэропорты,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жд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автовокзалы, крупные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тц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городские рынки, центральные площади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Сигнал внимание всем – обычно</a:t>
            </a:r>
            <a:r>
              <a:rPr lang="ru-RU" baseline="0" dirty="0" smtClean="0"/>
              <a:t> это звук или прерывистые гудки сирен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начале эвакуации населению сообщают через предприятия, учреждения, учебные заведения, домоуправления. Для этого используются радио, телефон, телевидение, газеты, уличные громкоговорители, подвижные пункты оповещения населения (автомобили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радиоусилителями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другие средства. Сообщается, куда и когда надо прибыть, какие необходимо взять документы и вещи.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83D8-C3AB-400F-BD1E-7855F6F8B2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9C0C-ECE4-4B1D-A7F3-EEDEA3A0FCC5}" type="datetime1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82B1-AA11-42D6-913B-4860AAF5BDCB}" type="datetime1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9071-91C0-4070-98F9-1BC1E39F65C7}" type="datetime1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5658-BA5D-4A76-A156-D5A1D0AEB377}" type="datetime1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10C8-EF44-4632-9A1F-90F633FD079B}" type="datetime1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650-466B-4EFA-867A-C38B98C26709}" type="datetime1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A076-96FD-4EB6-8795-C2CD4A264B6C}" type="datetime1">
              <a:rPr lang="ru-RU" smtClean="0"/>
              <a:t>05.08.2024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8D57-6F57-400F-92C8-7BF0395DB769}" type="datetime1">
              <a:rPr lang="ru-RU" smtClean="0"/>
              <a:t>05.08.2024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DC4-A2AF-4838-8CAB-30BD4AC9EA97}" type="datetime1">
              <a:rPr lang="ru-RU" smtClean="0"/>
              <a:t>05.08.2024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2519-742E-4C37-9CEF-9BBAC92CFB6C}" type="datetime1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0C61-015D-4068-BCFF-E24A7ED16FDD}" type="datetime1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7214F3-5749-4B87-9249-FC9C62B9F7B7}" type="datetime1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C6FC43-AA9D-4670-935D-7F293A124D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C02E65-DB2C-4AE4-AF2D-708AC69651F1}"/>
              </a:ext>
            </a:extLst>
          </p:cNvPr>
          <p:cNvSpPr txBox="1"/>
          <p:nvPr/>
        </p:nvSpPr>
        <p:spPr>
          <a:xfrm>
            <a:off x="2194156" y="3235177"/>
            <a:ext cx="7766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по оповещению и защите населения при ЧС и возникновении угроз военного характера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5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F6137-F0AB-4DC8-98E6-1D3FD7393D6A}"/>
              </a:ext>
            </a:extLst>
          </p:cNvPr>
          <p:cNvSpPr txBox="1"/>
          <p:nvPr/>
        </p:nvSpPr>
        <p:spPr>
          <a:xfrm>
            <a:off x="185615" y="254450"/>
            <a:ext cx="6129459" cy="48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2800" b="1" dirty="0" smtClean="0">
                <a:ln w="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Эвакуация и рассредоточение населения</a:t>
            </a:r>
            <a:endParaRPr 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0490B-D299-4DC3-8093-F897C2C7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920" y="6378306"/>
            <a:ext cx="68333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3C6FC43-AA9D-4670-935D-7F293A124DBF}" type="slidenum">
              <a:rPr lang="en-US" sz="24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10</a:t>
            </a:fld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66773"/>
            <a:ext cx="5310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Эвакуация населения</a:t>
            </a:r>
            <a:r>
              <a:rPr lang="ru-RU" dirty="0"/>
              <a:t> – комплекс мероприятий по организованному вывозу или выводу с территории городов и иных населённых пунктов, отнесённых к группам по гражданской обороне, гражданского персонала организаций, переносящих свою деятельность в загородную зону или прекращающих её в военное время, нетрудоспособного и незанятого в производстве населения, а также населения, проживающего в зонах возможного катастрофического затопления.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845755"/>
            <a:ext cx="531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Рассредоточение населения </a:t>
            </a:r>
            <a:r>
              <a:rPr lang="ru-RU" dirty="0"/>
              <a:t>– это организованный вывод </a:t>
            </a:r>
            <a:r>
              <a:rPr lang="ru-RU" dirty="0" smtClean="0"/>
              <a:t>населения </a:t>
            </a:r>
            <a:r>
              <a:rPr lang="ru-RU" dirty="0"/>
              <a:t>из потенциально опасных зон и размещение на безопасной территории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0350" y="971551"/>
            <a:ext cx="4600575" cy="100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Способы эвакуации и рассредоточения населения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486525" y="1981201"/>
            <a:ext cx="247650" cy="742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5462" y="2714625"/>
            <a:ext cx="2009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Пешим порядком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stCxn id="10" idx="2"/>
          </p:cNvCxnSpPr>
          <p:nvPr/>
        </p:nvCxnSpPr>
        <p:spPr>
          <a:xfrm flipH="1">
            <a:off x="8910637" y="1981201"/>
            <a:ext cx="1" cy="742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34312" y="2724150"/>
            <a:ext cx="215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Транспортный способ</a:t>
            </a:r>
            <a:endParaRPr lang="ru-RU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1077575" y="1981201"/>
            <a:ext cx="200025" cy="73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34600" y="2724150"/>
            <a:ext cx="215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Комбинированный способ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62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F6137-F0AB-4DC8-98E6-1D3FD7393D6A}"/>
              </a:ext>
            </a:extLst>
          </p:cNvPr>
          <p:cNvSpPr txBox="1"/>
          <p:nvPr/>
        </p:nvSpPr>
        <p:spPr>
          <a:xfrm>
            <a:off x="185615" y="254450"/>
            <a:ext cx="6129459" cy="48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2800" b="1" dirty="0" smtClean="0">
                <a:ln w="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Защитные сооружения и средства защиты</a:t>
            </a:r>
            <a:endParaRPr 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0490B-D299-4DC3-8093-F897C2C7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920" y="6378306"/>
            <a:ext cx="68333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3C6FC43-AA9D-4670-935D-7F293A124DBF}" type="slidenum">
              <a:rPr lang="en-US" sz="24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11</a:t>
            </a:fld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48100" y="1009654"/>
            <a:ext cx="3814762" cy="619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Защитные сооружения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26594" y="2026237"/>
            <a:ext cx="115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Убежища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8139" y="2026237"/>
            <a:ext cx="22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Противорадиационные укрытия (ПРУ)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4812" y="2026237"/>
            <a:ext cx="215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Простейшие укрытия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72587" y="2026234"/>
            <a:ext cx="22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Герметизация помещения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9112" y="3019425"/>
            <a:ext cx="2152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траншеи;</a:t>
            </a:r>
            <a:endParaRPr lang="ru-RU" sz="1600" dirty="0"/>
          </a:p>
          <a:p>
            <a:r>
              <a:rPr lang="ru-RU" sz="1600" dirty="0"/>
              <a:t>подвалы и </a:t>
            </a:r>
            <a:r>
              <a:rPr lang="ru-RU" sz="1600" dirty="0" smtClean="0"/>
              <a:t>подполья;</a:t>
            </a:r>
            <a:endParaRPr lang="ru-RU" sz="1600" dirty="0"/>
          </a:p>
          <a:p>
            <a:r>
              <a:rPr lang="ru-RU" sz="1600" dirty="0"/>
              <a:t>землянки, навесы;</a:t>
            </a:r>
          </a:p>
          <a:p>
            <a:r>
              <a:rPr lang="ru-RU" sz="1600" dirty="0"/>
              <a:t>цокольные и первые этажи зданий и другие заглубленные помещения.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35" y="3019425"/>
            <a:ext cx="2293206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93" y="3019425"/>
            <a:ext cx="2721769" cy="28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49" y="3019425"/>
            <a:ext cx="3044825" cy="28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381250" y="1628775"/>
            <a:ext cx="1466850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3" idx="0"/>
          </p:cNvCxnSpPr>
          <p:nvPr/>
        </p:nvCxnSpPr>
        <p:spPr>
          <a:xfrm flipH="1">
            <a:off x="4305238" y="1628775"/>
            <a:ext cx="142937" cy="39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>
            <a:off x="7038975" y="1628775"/>
            <a:ext cx="172639" cy="39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62862" y="1628775"/>
            <a:ext cx="1852613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2"/>
          </p:cNvCxnSpPr>
          <p:nvPr/>
        </p:nvCxnSpPr>
        <p:spPr>
          <a:xfrm>
            <a:off x="1481137" y="2364791"/>
            <a:ext cx="0" cy="65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05238" y="2327853"/>
            <a:ext cx="0" cy="65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2"/>
            <a:endCxn id="8196" idx="0"/>
          </p:cNvCxnSpPr>
          <p:nvPr/>
        </p:nvCxnSpPr>
        <p:spPr>
          <a:xfrm>
            <a:off x="7211614" y="2611012"/>
            <a:ext cx="4764" cy="408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4" idx="2"/>
            <a:endCxn id="8198" idx="0"/>
          </p:cNvCxnSpPr>
          <p:nvPr/>
        </p:nvCxnSpPr>
        <p:spPr>
          <a:xfrm>
            <a:off x="10406062" y="2611009"/>
            <a:ext cx="0" cy="408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F6137-F0AB-4DC8-98E6-1D3FD7393D6A}"/>
              </a:ext>
            </a:extLst>
          </p:cNvPr>
          <p:cNvSpPr txBox="1"/>
          <p:nvPr/>
        </p:nvSpPr>
        <p:spPr>
          <a:xfrm>
            <a:off x="185615" y="254450"/>
            <a:ext cx="6129459" cy="48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2800" b="1" dirty="0" smtClean="0">
                <a:ln w="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Защитные сооружения и средства защиты</a:t>
            </a:r>
            <a:endParaRPr 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0490B-D299-4DC3-8093-F897C2C7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920" y="6378306"/>
            <a:ext cx="68333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3C6FC43-AA9D-4670-935D-7F293A124DBF}" type="slidenum">
              <a:rPr lang="en-US" sz="24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12</a:t>
            </a:fld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48100" y="1009654"/>
            <a:ext cx="3814762" cy="619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СИЗ (средства индивидуальной защиты)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26594" y="2026237"/>
            <a:ext cx="115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КЗД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8139" y="2026237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Респиратор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4812" y="2026237"/>
            <a:ext cx="215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Противогаз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72587" y="2026234"/>
            <a:ext cx="226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Простейшие средства органов дыхания и сиз кожи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81250" y="1628775"/>
            <a:ext cx="1466850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3" idx="0"/>
          </p:cNvCxnSpPr>
          <p:nvPr/>
        </p:nvCxnSpPr>
        <p:spPr>
          <a:xfrm flipH="1">
            <a:off x="4305238" y="1628775"/>
            <a:ext cx="142937" cy="39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>
            <a:off x="7038975" y="1628775"/>
            <a:ext cx="172639" cy="39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62862" y="1628775"/>
            <a:ext cx="1852613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2"/>
          </p:cNvCxnSpPr>
          <p:nvPr/>
        </p:nvCxnSpPr>
        <p:spPr>
          <a:xfrm>
            <a:off x="1481137" y="2364791"/>
            <a:ext cx="0" cy="65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05238" y="2327853"/>
            <a:ext cx="0" cy="65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2"/>
          </p:cNvCxnSpPr>
          <p:nvPr/>
        </p:nvCxnSpPr>
        <p:spPr>
          <a:xfrm>
            <a:off x="7211614" y="2364791"/>
            <a:ext cx="4764" cy="654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4" idx="2"/>
          </p:cNvCxnSpPr>
          <p:nvPr/>
        </p:nvCxnSpPr>
        <p:spPr>
          <a:xfrm>
            <a:off x="10406062" y="2857231"/>
            <a:ext cx="0" cy="162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3" y="3031951"/>
            <a:ext cx="2345887" cy="29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47" y="3035852"/>
            <a:ext cx="2240981" cy="29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0" y="3035852"/>
            <a:ext cx="2764515" cy="29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65" y="3019425"/>
            <a:ext cx="2945492" cy="29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F6137-F0AB-4DC8-98E6-1D3FD7393D6A}"/>
              </a:ext>
            </a:extLst>
          </p:cNvPr>
          <p:cNvSpPr txBox="1"/>
          <p:nvPr/>
        </p:nvSpPr>
        <p:spPr>
          <a:xfrm>
            <a:off x="185617" y="387802"/>
            <a:ext cx="3595808" cy="48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2800" b="1" dirty="0" smtClean="0">
                <a:ln w="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Оповещение</a:t>
            </a:r>
            <a:endParaRPr 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0490B-D299-4DC3-8093-F897C2C7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920" y="6378306"/>
            <a:ext cx="68333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3C6FC43-AA9D-4670-935D-7F293A124DBF}" type="slidenum">
              <a:rPr lang="en-US" sz="24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</a:t>
            </a:fld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83433"/>
            <a:ext cx="5310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Оповещение населения – </a:t>
            </a:r>
            <a:r>
              <a:rPr lang="ru-RU" dirty="0"/>
              <a:t>информирование населения</a:t>
            </a:r>
            <a:r>
              <a:rPr lang="ru-RU" b="1" dirty="0"/>
              <a:t> </a:t>
            </a:r>
            <a:r>
              <a:rPr lang="ru-RU" dirty="0"/>
              <a:t>об опасностях, возникающих при ведении военных действий или вследствие этих действий, одна из основных задач в области гражданской обороны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81692" y="866773"/>
            <a:ext cx="5310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Основными задачами, возлагаемыми на систему оповещения, являются:</a:t>
            </a:r>
            <a:endParaRPr lang="ru-RU" dirty="0"/>
          </a:p>
          <a:p>
            <a:r>
              <a:rPr lang="ru-RU" dirty="0" smtClean="0"/>
              <a:t>-Обеспечение </a:t>
            </a:r>
            <a:r>
              <a:rPr lang="ru-RU" dirty="0"/>
              <a:t>своевременного доведения до органов управления, сил ГО ЧС и населения распоряжений о проведении мероприятий ГО;</a:t>
            </a:r>
          </a:p>
          <a:p>
            <a:r>
              <a:rPr lang="ru-RU" dirty="0" smtClean="0"/>
              <a:t>-Обеспечение </a:t>
            </a:r>
            <a:r>
              <a:rPr lang="ru-RU" dirty="0"/>
              <a:t>своевременного доведения до органов управления, сил ГО ЧС и населения сигналов и информации обо всех видах опасности.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46" y="3305175"/>
            <a:ext cx="45434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" y="3305175"/>
            <a:ext cx="7191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систем оповещения: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Федеральная (охватывает территорию РФ)</a:t>
            </a:r>
          </a:p>
          <a:p>
            <a:pPr marL="342900" indent="-342900">
              <a:buAutoNum type="arabicParenR"/>
            </a:pPr>
            <a:r>
              <a:rPr lang="ru-RU" dirty="0" smtClean="0"/>
              <a:t>Межрегиональная (охватывает территорию федерального округа)</a:t>
            </a:r>
          </a:p>
          <a:p>
            <a:pPr marL="342900" indent="-342900">
              <a:buAutoNum type="arabicParenR"/>
            </a:pPr>
            <a:r>
              <a:rPr lang="ru-RU" dirty="0" smtClean="0"/>
              <a:t>Региональные (охватывает территорию субъекта РФ)</a:t>
            </a:r>
          </a:p>
          <a:p>
            <a:pPr marL="342900" indent="-342900">
              <a:buAutoNum type="arabicParenR"/>
            </a:pPr>
            <a:r>
              <a:rPr lang="ru-RU" dirty="0" smtClean="0"/>
              <a:t>Местные (городские, районные, поселковые)</a:t>
            </a:r>
          </a:p>
          <a:p>
            <a:pPr marL="342900" indent="-342900">
              <a:buAutoNum type="arabicParenR"/>
            </a:pPr>
            <a:r>
              <a:rPr lang="ru-RU" dirty="0" smtClean="0"/>
              <a:t>Локальные (на ПОО и прилегающих территориях)</a:t>
            </a:r>
          </a:p>
          <a:p>
            <a:pPr marL="342900" indent="-342900">
              <a:buAutoNum type="arabicParenR"/>
            </a:pPr>
            <a:r>
              <a:rPr lang="ru-RU" dirty="0" smtClean="0"/>
              <a:t>Объектовые (на объектах экономики)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8DBCDC-2048-4023-9FD0-9EB52393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982" y="6328103"/>
            <a:ext cx="683339" cy="365125"/>
          </a:xfrm>
        </p:spPr>
        <p:txBody>
          <a:bodyPr/>
          <a:lstStyle/>
          <a:p>
            <a:fld id="{23C6FC43-AA9D-4670-935D-7F293A124DBF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8F6137-F0AB-4DC8-98E6-1D3FD7393D6A}"/>
              </a:ext>
            </a:extLst>
          </p:cNvPr>
          <p:cNvSpPr txBox="1"/>
          <p:nvPr/>
        </p:nvSpPr>
        <p:spPr>
          <a:xfrm>
            <a:off x="5124449" y="-18762"/>
            <a:ext cx="4695825" cy="4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2400" b="1" dirty="0" smtClean="0">
                <a:ln w="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Способы и средства о</a:t>
            </a:r>
            <a:r>
              <a:rPr lang="ru-RU" sz="2400" b="1" dirty="0" smtClean="0">
                <a:ln w="0"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повещения</a:t>
            </a:r>
            <a:endParaRPr 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17947" y="3156295"/>
            <a:ext cx="1524446" cy="927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Органы ГОЧС</a:t>
            </a:r>
            <a:endParaRPr lang="ru-RU" sz="1400" dirty="0"/>
          </a:p>
        </p:txBody>
      </p: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H="1">
            <a:off x="2035313" y="3947548"/>
            <a:ext cx="1205884" cy="101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9" y="4957759"/>
            <a:ext cx="1793194" cy="11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8588" y="6154156"/>
            <a:ext cx="154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Электросирены</a:t>
            </a:r>
            <a:endParaRPr lang="ru-RU" sz="1400" dirty="0"/>
          </a:p>
        </p:txBody>
      </p:sp>
      <p:cxnSp>
        <p:nvCxnSpPr>
          <p:cNvPr id="15" name="Прямая со стрелкой 14"/>
          <p:cNvCxnSpPr>
            <a:stCxn id="5" idx="2"/>
            <a:endCxn id="1032" idx="3"/>
          </p:cNvCxnSpPr>
          <p:nvPr/>
        </p:nvCxnSpPr>
        <p:spPr>
          <a:xfrm flipH="1" flipV="1">
            <a:off x="1978812" y="3568541"/>
            <a:ext cx="1039135" cy="51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7" y="2851495"/>
            <a:ext cx="1793195" cy="14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12086" y="4298765"/>
            <a:ext cx="154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SMS </a:t>
            </a:r>
            <a:r>
              <a:rPr lang="ru-RU" sz="1400" dirty="0" smtClean="0"/>
              <a:t>рассылка</a:t>
            </a:r>
            <a:endParaRPr lang="ru-RU" sz="1400" dirty="0"/>
          </a:p>
        </p:txBody>
      </p:sp>
      <p:cxnSp>
        <p:nvCxnSpPr>
          <p:cNvPr id="17" name="Прямая со стрелкой 16"/>
          <p:cNvCxnSpPr>
            <a:stCxn id="5" idx="1"/>
          </p:cNvCxnSpPr>
          <p:nvPr/>
        </p:nvCxnSpPr>
        <p:spPr>
          <a:xfrm flipH="1" flipV="1">
            <a:off x="2035313" y="1980666"/>
            <a:ext cx="1205884" cy="1311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2" y="416376"/>
            <a:ext cx="1826388" cy="15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8588" y="2019535"/>
            <a:ext cx="154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Телевидение</a:t>
            </a:r>
            <a:endParaRPr lang="ru-RU" sz="1400" dirty="0"/>
          </a:p>
        </p:txBody>
      </p:sp>
      <p:cxnSp>
        <p:nvCxnSpPr>
          <p:cNvPr id="21" name="Прямая со стрелкой 20"/>
          <p:cNvCxnSpPr>
            <a:stCxn id="5" idx="0"/>
            <a:endCxn id="1036" idx="2"/>
          </p:cNvCxnSpPr>
          <p:nvPr/>
        </p:nvCxnSpPr>
        <p:spPr>
          <a:xfrm flipV="1">
            <a:off x="3780170" y="1980666"/>
            <a:ext cx="0" cy="1175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82999" y="72662"/>
            <a:ext cx="106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СГУ</a:t>
            </a:r>
            <a:endParaRPr lang="ru-RU" sz="1400" dirty="0"/>
          </a:p>
        </p:txBody>
      </p:sp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33" y="397394"/>
            <a:ext cx="1690073" cy="15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>
            <a:stCxn id="5" idx="4"/>
            <a:endCxn id="1038" idx="0"/>
          </p:cNvCxnSpPr>
          <p:nvPr/>
        </p:nvCxnSpPr>
        <p:spPr>
          <a:xfrm>
            <a:off x="3780170" y="4083305"/>
            <a:ext cx="36602" cy="884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15" y="4967964"/>
            <a:ext cx="1988713" cy="11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935133" y="6154155"/>
            <a:ext cx="154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Радио</a:t>
            </a:r>
            <a:endParaRPr lang="ru-RU" sz="1400" dirty="0"/>
          </a:p>
        </p:txBody>
      </p:sp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636359"/>
            <a:ext cx="2312609" cy="17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27"/>
          <p:cNvCxnSpPr>
            <a:stCxn id="5" idx="6"/>
          </p:cNvCxnSpPr>
          <p:nvPr/>
        </p:nvCxnSpPr>
        <p:spPr>
          <a:xfrm>
            <a:off x="4542393" y="3619800"/>
            <a:ext cx="5820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10626" y="4372215"/>
            <a:ext cx="154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Интернет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867650" y="519410"/>
            <a:ext cx="432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ОКСИОН – Общероссийская комплексная система информирования и оповещения населения</a:t>
            </a:r>
            <a:endParaRPr lang="ru-RU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414018"/>
            <a:ext cx="4448175" cy="475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8DBCDC-2048-4023-9FD0-9EB52393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982" y="6328103"/>
            <a:ext cx="683339" cy="365125"/>
          </a:xfrm>
        </p:spPr>
        <p:txBody>
          <a:bodyPr/>
          <a:lstStyle/>
          <a:p>
            <a:fld id="{23C6FC43-AA9D-4670-935D-7F293A124DBF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4723" y="256996"/>
            <a:ext cx="496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Сигналы оповещения и информирования населения об угрозе и возникновении ЧС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2525" y="1543050"/>
            <a:ext cx="353377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ЧС военного характера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29425" y="1543050"/>
            <a:ext cx="394335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ЧС природно-техногенного характера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24311" y="2562225"/>
            <a:ext cx="394335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Сигнал «Внимание всем»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47736" y="3438525"/>
            <a:ext cx="394335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«Воздушная тревога»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7736" y="4114800"/>
            <a:ext cx="394335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«Отбой воздушной тревоги»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7736" y="4819650"/>
            <a:ext cx="394335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«Радиационная опасность»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47736" y="5486400"/>
            <a:ext cx="394335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«Химическая тревога»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43686" y="3438524"/>
            <a:ext cx="3943351" cy="191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Краткие информационные сообщения об угрозе возникновения или о возникновении ЧС, правилах поведения и способах защиты в такой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0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12173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1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8568</TotalTime>
  <Words>489</Words>
  <Application>Microsoft Office PowerPoint</Application>
  <PresentationFormat>Произвольный</PresentationFormat>
  <Paragraphs>84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Антушевич Антон Александрович</dc:creator>
  <cp:lastModifiedBy>Зязя Александр Владимирович</cp:lastModifiedBy>
  <cp:revision>259</cp:revision>
  <dcterms:created xsi:type="dcterms:W3CDTF">2020-12-10T13:12:47Z</dcterms:created>
  <dcterms:modified xsi:type="dcterms:W3CDTF">2024-08-05T04:48:26Z</dcterms:modified>
</cp:coreProperties>
</file>