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64" r:id="rId4"/>
    <p:sldId id="265" r:id="rId5"/>
    <p:sldId id="268" r:id="rId6"/>
    <p:sldId id="269" r:id="rId7"/>
    <p:sldId id="266" r:id="rId8"/>
    <p:sldId id="267" r:id="rId9"/>
    <p:sldId id="271" r:id="rId10"/>
    <p:sldId id="286" r:id="rId11"/>
    <p:sldId id="274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70" r:id="rId24"/>
    <p:sldId id="284" r:id="rId25"/>
    <p:sldId id="285" r:id="rId26"/>
    <p:sldId id="287" r:id="rId27"/>
    <p:sldId id="288" r:id="rId28"/>
    <p:sldId id="289" r:id="rId29"/>
    <p:sldId id="290" r:id="rId30"/>
  </p:sldIdLst>
  <p:sldSz cx="12192000" cy="6858000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D7D"/>
    <a:srgbClr val="398EAB"/>
    <a:srgbClr val="9E2220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93" d="100"/>
          <a:sy n="93" d="100"/>
        </p:scale>
        <p:origin x="13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85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66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9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15947" y="4437112"/>
            <a:ext cx="6768075" cy="17281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267964"/>
            <a:ext cx="1152128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382" y="1999382"/>
            <a:ext cx="5664629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88022" y="1999382"/>
            <a:ext cx="5664629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67964"/>
            <a:ext cx="11521280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9349" y="1988840"/>
            <a:ext cx="11617291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7.wdp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8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6.wdp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0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764704"/>
            <a:ext cx="6768075" cy="172819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54D7D"/>
                </a:solidFill>
                <a:effectLst/>
                <a:latin typeface="+mn-lt"/>
              </a:rPr>
              <a:t>Защита Отечества </a:t>
            </a:r>
            <a:r>
              <a:rPr lang="ru-RU" sz="4800" dirty="0" smtClean="0">
                <a:solidFill>
                  <a:srgbClr val="054D7D"/>
                </a:solidFill>
                <a:effectLst/>
                <a:latin typeface="+mn-lt"/>
              </a:rPr>
              <a:t/>
            </a:r>
            <a:br>
              <a:rPr lang="ru-RU" sz="4800" dirty="0" smtClean="0">
                <a:solidFill>
                  <a:srgbClr val="054D7D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054D7D"/>
                </a:solidFill>
                <a:effectLst/>
                <a:latin typeface="+mn-lt"/>
              </a:rPr>
              <a:t>как </a:t>
            </a:r>
            <a:r>
              <a:rPr lang="ru-RU" sz="4800" dirty="0">
                <a:solidFill>
                  <a:srgbClr val="054D7D"/>
                </a:solidFill>
                <a:effectLst/>
                <a:latin typeface="+mn-lt"/>
              </a:rPr>
              <a:t>долг и обязанность гражданина</a:t>
            </a: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000" r="90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0216" y="2223139"/>
            <a:ext cx="4968552" cy="33123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Историческая </a:t>
            </a:r>
            <a:r>
              <a:rPr lang="ru-RU" sz="4000" b="1" dirty="0" smtClean="0">
                <a:latin typeface="+mn-lt"/>
              </a:rPr>
              <a:t>перспектива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Во времена Смутного времени начала XVII века, когда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страна </a:t>
            </a:r>
            <a:r>
              <a:rPr lang="ru-RU" sz="2800" dirty="0">
                <a:solidFill>
                  <a:srgbClr val="054D7D"/>
                </a:solidFill>
              </a:rPr>
              <a:t>оказалась на грани распада, российский народ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вновь </a:t>
            </a:r>
            <a:r>
              <a:rPr lang="ru-RU" sz="2800" dirty="0">
                <a:solidFill>
                  <a:srgbClr val="054D7D"/>
                </a:solidFill>
              </a:rPr>
              <a:t>проявил чудеса самоотверженности и героизма.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Народное </a:t>
            </a:r>
            <a:r>
              <a:rPr lang="ru-RU" sz="2800" dirty="0">
                <a:solidFill>
                  <a:srgbClr val="054D7D"/>
                </a:solidFill>
              </a:rPr>
              <a:t>ополчение под предводительством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Кузьмы </a:t>
            </a:r>
            <a:r>
              <a:rPr lang="ru-RU" sz="2800" dirty="0">
                <a:solidFill>
                  <a:srgbClr val="054D7D"/>
                </a:solidFill>
              </a:rPr>
              <a:t>Минина и Дмитрия Пожарского сумело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освободить </a:t>
            </a:r>
            <a:r>
              <a:rPr lang="ru-RU" sz="2800" dirty="0">
                <a:solidFill>
                  <a:srgbClr val="054D7D"/>
                </a:solidFill>
              </a:rPr>
              <a:t>Москву от польских интервентов, тем самым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спасая </a:t>
            </a:r>
            <a:r>
              <a:rPr lang="ru-RU" sz="2800" dirty="0">
                <a:solidFill>
                  <a:srgbClr val="054D7D"/>
                </a:solidFill>
              </a:rPr>
              <a:t>страну от разрушения. Этот подвиг превратился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    в </a:t>
            </a:r>
            <a:r>
              <a:rPr lang="ru-RU" sz="2800" dirty="0">
                <a:solidFill>
                  <a:srgbClr val="054D7D"/>
                </a:solidFill>
              </a:rPr>
              <a:t>символ единства и сплоченности народа перед лицом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внешней </a:t>
            </a:r>
            <a:r>
              <a:rPr lang="ru-RU" sz="2800" dirty="0">
                <a:solidFill>
                  <a:srgbClr val="054D7D"/>
                </a:solidFill>
              </a:rPr>
              <a:t>угрозы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1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660" y="1916832"/>
            <a:ext cx="2962340" cy="353875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Историческая </a:t>
            </a:r>
            <a:r>
              <a:rPr lang="ru-RU" sz="4000" b="1" dirty="0" smtClean="0">
                <a:latin typeface="+mn-lt"/>
              </a:rPr>
              <a:t>перспектива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В период Петра Великого (XVIII век) произошли </a:t>
            </a:r>
            <a:r>
              <a:rPr lang="ru-RU" sz="2800" dirty="0" smtClean="0">
                <a:solidFill>
                  <a:srgbClr val="054D7D"/>
                </a:solidFill>
              </a:rPr>
              <a:t>значительные                   </a:t>
            </a:r>
            <a:r>
              <a:rPr lang="ru-RU" sz="2800" dirty="0">
                <a:solidFill>
                  <a:srgbClr val="054D7D"/>
                </a:solidFill>
              </a:rPr>
              <a:t>изменения в армии и в понятии воинского долга. Была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проведена </a:t>
            </a:r>
            <a:r>
              <a:rPr lang="ru-RU" sz="2800" dirty="0">
                <a:solidFill>
                  <a:srgbClr val="054D7D"/>
                </a:solidFill>
              </a:rPr>
              <a:t>военная реформа, которая включала создание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регулярной </a:t>
            </a:r>
            <a:r>
              <a:rPr lang="ru-RU" sz="2800" dirty="0">
                <a:solidFill>
                  <a:srgbClr val="054D7D"/>
                </a:solidFill>
              </a:rPr>
              <a:t>армии, обучение солдат и офицеров по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европейским </a:t>
            </a:r>
            <a:r>
              <a:rPr lang="ru-RU" sz="2800" dirty="0">
                <a:solidFill>
                  <a:srgbClr val="054D7D"/>
                </a:solidFill>
              </a:rPr>
              <a:t>стандартам, что значительно повысило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боеспособность </a:t>
            </a:r>
            <a:r>
              <a:rPr lang="ru-RU" sz="2800" dirty="0">
                <a:solidFill>
                  <a:srgbClr val="054D7D"/>
                </a:solidFill>
              </a:rPr>
              <a:t>войск. Он стал восприниматься не только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как </a:t>
            </a:r>
            <a:r>
              <a:rPr lang="ru-RU" sz="2800" dirty="0">
                <a:solidFill>
                  <a:srgbClr val="054D7D"/>
                </a:solidFill>
              </a:rPr>
              <a:t>защита Родины, но и как служба государству, </a:t>
            </a:r>
            <a:r>
              <a:rPr lang="ru-RU" sz="2800" dirty="0" smtClean="0">
                <a:solidFill>
                  <a:srgbClr val="054D7D"/>
                </a:solidFill>
              </a:rPr>
              <a:t>требующая                                    </a:t>
            </a:r>
            <a:r>
              <a:rPr lang="ru-RU" sz="2800" dirty="0">
                <a:solidFill>
                  <a:srgbClr val="054D7D"/>
                </a:solidFill>
              </a:rPr>
              <a:t>дисциплины и профессионализма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28" y="1988840"/>
            <a:ext cx="3168352" cy="31683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Историческая </a:t>
            </a:r>
            <a:r>
              <a:rPr lang="ru-RU" sz="4000" b="1" dirty="0" smtClean="0">
                <a:latin typeface="+mn-lt"/>
              </a:rPr>
              <a:t>перспектива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В XIX веке, после Отечественной войны 1812 года, когда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русская </a:t>
            </a:r>
            <a:r>
              <a:rPr lang="ru-RU" sz="2800" dirty="0">
                <a:solidFill>
                  <a:srgbClr val="054D7D"/>
                </a:solidFill>
              </a:rPr>
              <a:t>армия одержала победу над Наполеоном,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воинский </a:t>
            </a:r>
            <a:r>
              <a:rPr lang="ru-RU" sz="2800" dirty="0">
                <a:solidFill>
                  <a:srgbClr val="054D7D"/>
                </a:solidFill>
              </a:rPr>
              <a:t>долг приобрел еще более важное значение.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Герои </a:t>
            </a:r>
            <a:r>
              <a:rPr lang="ru-RU" sz="2800" dirty="0">
                <a:solidFill>
                  <a:srgbClr val="054D7D"/>
                </a:solidFill>
              </a:rPr>
              <a:t>войны, такие как Михаил Кутузов и Петр Багратион,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стали </a:t>
            </a:r>
            <a:r>
              <a:rPr lang="ru-RU" sz="2800" dirty="0">
                <a:solidFill>
                  <a:srgbClr val="054D7D"/>
                </a:solidFill>
              </a:rPr>
              <a:t>национальными героями, а их подвиги воспевались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в </a:t>
            </a:r>
            <a:r>
              <a:rPr lang="ru-RU" sz="2800" dirty="0">
                <a:solidFill>
                  <a:srgbClr val="054D7D"/>
                </a:solidFill>
              </a:rPr>
              <a:t>литературе и искусстве. Военная служба с того времени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рассматривается </a:t>
            </a:r>
            <a:r>
              <a:rPr lang="ru-RU" sz="2800" dirty="0">
                <a:solidFill>
                  <a:srgbClr val="054D7D"/>
                </a:solidFill>
              </a:rPr>
              <a:t>как высшее проявление патриотизма и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верности </a:t>
            </a:r>
            <a:r>
              <a:rPr lang="ru-RU" sz="2800" dirty="0">
                <a:solidFill>
                  <a:srgbClr val="054D7D"/>
                </a:solidFill>
              </a:rPr>
              <a:t>Родине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Историческая </a:t>
            </a:r>
            <a:r>
              <a:rPr lang="ru-RU" sz="4000" b="1" dirty="0" smtClean="0">
                <a:latin typeface="+mn-lt"/>
              </a:rPr>
              <a:t>перспектива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75252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Советский период добавил к понятию воинского долга новые аспекты. Военная служба стала обязательной для всех граждан, а патриотическое воспитание молодежи включало подготовку к защите Родины. Великая Отечественная война укрепила эти традиции, сделав его священной обязанностью каждого гражданина. Подвиги солдат и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офицеров </a:t>
            </a:r>
            <a:r>
              <a:rPr lang="ru-RU" sz="2800" dirty="0">
                <a:solidFill>
                  <a:srgbClr val="054D7D"/>
                </a:solidFill>
              </a:rPr>
              <a:t>Красной Армии, партизан и подпольщиков,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тружеников </a:t>
            </a:r>
            <a:r>
              <a:rPr lang="ru-RU" sz="2800" dirty="0">
                <a:solidFill>
                  <a:srgbClr val="054D7D"/>
                </a:solidFill>
              </a:rPr>
              <a:t>тыла и обычных граждан, внесших свой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вклад </a:t>
            </a:r>
            <a:r>
              <a:rPr lang="ru-RU" sz="2800" dirty="0">
                <a:solidFill>
                  <a:srgbClr val="054D7D"/>
                </a:solidFill>
              </a:rPr>
              <a:t>в победу, стали основой для формирования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современной </a:t>
            </a:r>
            <a:r>
              <a:rPr lang="ru-RU" sz="2800" dirty="0">
                <a:solidFill>
                  <a:srgbClr val="054D7D"/>
                </a:solidFill>
              </a:rPr>
              <a:t>концепции патриотизма и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           воинской доблести.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974" y="3596258"/>
            <a:ext cx="3257082" cy="326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4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Историческая </a:t>
            </a:r>
            <a:r>
              <a:rPr lang="ru-RU" sz="4000" b="1" dirty="0" smtClean="0">
                <a:latin typeface="+mn-lt"/>
              </a:rPr>
              <a:t>перспектива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Сегодня армейский долг включает в себя не только военную службу, но и готовность каждого гражданина защищать свою страну в любых условиях. Это понимание основывается на богатом историческом опыте и традициях, которые передаются из поколения в поколение. </a:t>
            </a:r>
            <a:r>
              <a:rPr lang="ru-RU" sz="2800" dirty="0" smtClean="0">
                <a:solidFill>
                  <a:srgbClr val="054D7D"/>
                </a:solidFill>
              </a:rPr>
              <a:t>                   Современные </a:t>
            </a:r>
            <a:r>
              <a:rPr lang="ru-RU" sz="2800" dirty="0">
                <a:solidFill>
                  <a:srgbClr val="054D7D"/>
                </a:solidFill>
              </a:rPr>
              <a:t>вызовы, такие как киберугрозы и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международный </a:t>
            </a:r>
            <a:r>
              <a:rPr lang="ru-RU" sz="2800" dirty="0">
                <a:solidFill>
                  <a:srgbClr val="054D7D"/>
                </a:solidFill>
              </a:rPr>
              <a:t>терроризм, требуют новых подходов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к </a:t>
            </a:r>
            <a:r>
              <a:rPr lang="ru-RU" sz="2800" dirty="0">
                <a:solidFill>
                  <a:srgbClr val="054D7D"/>
                </a:solidFill>
              </a:rPr>
              <a:t>защите Родины, но основа остается прежней –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готовность </a:t>
            </a:r>
            <a:r>
              <a:rPr lang="ru-RU" sz="2800" dirty="0">
                <a:solidFill>
                  <a:srgbClr val="054D7D"/>
                </a:solidFill>
              </a:rPr>
              <a:t>каждого гражданина встать на спасение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 своего </a:t>
            </a:r>
            <a:r>
              <a:rPr lang="ru-RU" sz="2800" dirty="0">
                <a:solidFill>
                  <a:srgbClr val="054D7D"/>
                </a:solidFill>
              </a:rPr>
              <a:t>Отечества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28248" y="2911252"/>
            <a:ext cx="3946748" cy="39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Воинская </a:t>
            </a:r>
            <a:r>
              <a:rPr lang="ru-RU" b="1" dirty="0">
                <a:latin typeface="+mn-lt"/>
              </a:rPr>
              <a:t>обязанность</a:t>
            </a:r>
            <a:r>
              <a:rPr lang="ru-RU" sz="4000" b="1" dirty="0">
                <a:latin typeface="+mn-lt"/>
              </a:rPr>
              <a:t/>
            </a:r>
            <a:br>
              <a:rPr lang="ru-RU" sz="4000" b="1" dirty="0">
                <a:latin typeface="+mn-lt"/>
              </a:rPr>
            </a:b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869160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Воинская обязанность в России регулируется рядом федеральных нормативно-правовых </a:t>
            </a:r>
            <a:r>
              <a:rPr lang="ru-RU" sz="2800" dirty="0" smtClean="0">
                <a:solidFill>
                  <a:srgbClr val="054D7D"/>
                </a:solidFill>
              </a:rPr>
              <a:t>актов. </a:t>
            </a:r>
            <a:r>
              <a:rPr lang="ru-RU" sz="2800" dirty="0">
                <a:solidFill>
                  <a:srgbClr val="054D7D"/>
                </a:solidFill>
              </a:rPr>
              <a:t>Основным законом является Федеральный закон «О воинской обязанности и военной службе</a:t>
            </a:r>
            <a:r>
              <a:rPr lang="ru-RU" sz="2800" dirty="0" smtClean="0">
                <a:solidFill>
                  <a:srgbClr val="054D7D"/>
                </a:solidFill>
              </a:rPr>
              <a:t>».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Он </a:t>
            </a:r>
            <a:r>
              <a:rPr lang="ru-RU" sz="2800" dirty="0">
                <a:solidFill>
                  <a:srgbClr val="054D7D"/>
                </a:solidFill>
              </a:rPr>
              <a:t>устанавливает: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Порядок </a:t>
            </a:r>
            <a:r>
              <a:rPr lang="ru-RU" sz="2800" dirty="0">
                <a:solidFill>
                  <a:srgbClr val="054D7D"/>
                </a:solidFill>
              </a:rPr>
              <a:t>призыва граждан на военную службу.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Условия </a:t>
            </a:r>
            <a:r>
              <a:rPr lang="ru-RU" sz="2800" dirty="0">
                <a:solidFill>
                  <a:srgbClr val="054D7D"/>
                </a:solidFill>
              </a:rPr>
              <a:t>и порядок прохождения службы по контракту.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Альтернативную </a:t>
            </a:r>
            <a:r>
              <a:rPr lang="ru-RU" sz="2800" dirty="0">
                <a:solidFill>
                  <a:srgbClr val="054D7D"/>
                </a:solidFill>
              </a:rPr>
              <a:t>гражданскую службу для лиц, чьи убеждения не позволяют выполнять военные обязательства.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Права </a:t>
            </a:r>
            <a:r>
              <a:rPr lang="ru-RU" sz="2800" dirty="0">
                <a:solidFill>
                  <a:srgbClr val="054D7D"/>
                </a:solidFill>
              </a:rPr>
              <a:t>призывников и военнослужащих.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Социальные </a:t>
            </a:r>
            <a:r>
              <a:rPr lang="ru-RU" sz="2800" dirty="0">
                <a:solidFill>
                  <a:srgbClr val="054D7D"/>
                </a:solidFill>
              </a:rPr>
              <a:t>гарантии и меры поддержки военнослужащих и их семей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9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774" y="4628613"/>
            <a:ext cx="3960440" cy="222938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Права </a:t>
            </a:r>
            <a:r>
              <a:rPr lang="ru-RU" b="1" dirty="0">
                <a:latin typeface="+mn-lt"/>
              </a:rPr>
              <a:t>и обязанности призывников</a:t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Права призывников: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Отсрочка </a:t>
            </a:r>
            <a:r>
              <a:rPr lang="ru-RU" sz="2800" dirty="0">
                <a:solidFill>
                  <a:srgbClr val="054D7D"/>
                </a:solidFill>
              </a:rPr>
              <a:t>от призыва по различным основаниям (образование, здоровье, семейные обстоятельства).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Возможность </a:t>
            </a:r>
            <a:r>
              <a:rPr lang="ru-RU" sz="2800" dirty="0">
                <a:solidFill>
                  <a:srgbClr val="054D7D"/>
                </a:solidFill>
              </a:rPr>
              <a:t>прохождения альтернативной гражданской службы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Бесплатное </a:t>
            </a:r>
            <a:r>
              <a:rPr lang="ru-RU" sz="2800" dirty="0">
                <a:solidFill>
                  <a:srgbClr val="054D7D"/>
                </a:solidFill>
              </a:rPr>
              <a:t>медицинское обследование перед призывом.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Право </a:t>
            </a:r>
            <a:r>
              <a:rPr lang="ru-RU" sz="2800" dirty="0">
                <a:solidFill>
                  <a:srgbClr val="054D7D"/>
                </a:solidFill>
              </a:rPr>
              <a:t>обжаловать решения призывной комиссии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Права </a:t>
            </a:r>
            <a:r>
              <a:rPr lang="ru-RU" b="1" dirty="0">
                <a:latin typeface="+mn-lt"/>
              </a:rPr>
              <a:t>и обязанности призывников</a:t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Граждане</a:t>
            </a:r>
            <a:r>
              <a:rPr lang="ru-RU" sz="2800" dirty="0">
                <a:solidFill>
                  <a:srgbClr val="FF0000"/>
                </a:solidFill>
              </a:rPr>
              <a:t>, подлежащие призыву на </a:t>
            </a:r>
            <a:r>
              <a:rPr lang="ru-RU" sz="2800" dirty="0" smtClean="0">
                <a:solidFill>
                  <a:srgbClr val="FF0000"/>
                </a:solidFill>
              </a:rPr>
              <a:t>военную службу, обязаны: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исполнять </a:t>
            </a:r>
            <a:r>
              <a:rPr lang="ru-RU" sz="2800" dirty="0">
                <a:solidFill>
                  <a:srgbClr val="054D7D"/>
                </a:solidFill>
              </a:rPr>
              <a:t>все предписания по воинскому учету;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получать </a:t>
            </a:r>
            <a:r>
              <a:rPr lang="ru-RU" sz="2800" dirty="0">
                <a:solidFill>
                  <a:srgbClr val="054D7D"/>
                </a:solidFill>
              </a:rPr>
              <a:t>повестки комиссариата под расписку;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являться </a:t>
            </a:r>
            <a:r>
              <a:rPr lang="ru-RU" sz="2800" dirty="0">
                <a:solidFill>
                  <a:srgbClr val="054D7D"/>
                </a:solidFill>
              </a:rPr>
              <a:t>по повестке на медицинское освидетельствование и профессиональный психологический отбор;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являться </a:t>
            </a:r>
            <a:r>
              <a:rPr lang="ru-RU" sz="2800" dirty="0">
                <a:solidFill>
                  <a:srgbClr val="054D7D"/>
                </a:solidFill>
              </a:rPr>
              <a:t>на заседание призывной комиссии;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являться </a:t>
            </a:r>
            <a:r>
              <a:rPr lang="ru-RU" sz="2800" dirty="0">
                <a:solidFill>
                  <a:srgbClr val="054D7D"/>
                </a:solidFill>
              </a:rPr>
              <a:t>для отправки к месту исполнения воинской обязанности.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Формы </a:t>
            </a:r>
            <a:r>
              <a:rPr lang="ru-RU" b="1" dirty="0">
                <a:latin typeface="+mn-lt"/>
              </a:rPr>
              <a:t>исполнения воинского долга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Военная служба по </a:t>
            </a:r>
            <a:r>
              <a:rPr lang="ru-RU" sz="2800" dirty="0" smtClean="0">
                <a:solidFill>
                  <a:srgbClr val="FF0000"/>
                </a:solidFill>
              </a:rPr>
              <a:t>призыву.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Военная служба по </a:t>
            </a:r>
            <a:r>
              <a:rPr lang="ru-RU" sz="2800" dirty="0" smtClean="0">
                <a:solidFill>
                  <a:srgbClr val="054D7D"/>
                </a:solidFill>
              </a:rPr>
              <a:t>призыву </a:t>
            </a:r>
            <a:r>
              <a:rPr lang="ru-RU" sz="2800" dirty="0">
                <a:solidFill>
                  <a:srgbClr val="054D7D"/>
                </a:solidFill>
              </a:rPr>
              <a:t>— это установленное законом привлечение граждан к исполнению воинской обязанности в Вооруженных Силах РФ, войсках Национальной гвардии, МЧС и ФСО. Призыву на военную службу подлежат мужчины в возрасте от 18 до </a:t>
            </a:r>
            <a:r>
              <a:rPr lang="ru-RU" sz="2800" dirty="0" smtClean="0">
                <a:solidFill>
                  <a:srgbClr val="054D7D"/>
                </a:solidFill>
              </a:rPr>
              <a:t>30 </a:t>
            </a:r>
            <a:r>
              <a:rPr lang="ru-RU" sz="2800" dirty="0">
                <a:solidFill>
                  <a:srgbClr val="054D7D"/>
                </a:solidFill>
              </a:rPr>
              <a:t>лет, состоящие или не состоящие на воинском учете, но обязанные состоять и не пребывающие в запасе. </a:t>
            </a:r>
            <a:endParaRPr lang="ru-RU" sz="2800" dirty="0" smtClean="0">
              <a:solidFill>
                <a:srgbClr val="054D7D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Призыв </a:t>
            </a:r>
            <a:r>
              <a:rPr lang="ru-RU" sz="2800" dirty="0">
                <a:solidFill>
                  <a:srgbClr val="054D7D"/>
                </a:solidFill>
              </a:rPr>
              <a:t>граждан на военную службу осуществляется на основании Указа Президента. Срок службы по призыву — 12 месяцев</a:t>
            </a:r>
            <a:r>
              <a:rPr lang="ru-RU" sz="2800" dirty="0" smtClean="0">
                <a:solidFill>
                  <a:srgbClr val="054D7D"/>
                </a:solidFill>
              </a:rPr>
              <a:t>. 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Формы </a:t>
            </a:r>
            <a:r>
              <a:rPr lang="ru-RU" b="1" dirty="0">
                <a:latin typeface="+mn-lt"/>
              </a:rPr>
              <a:t>исполнения воинского долга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Военная служба по </a:t>
            </a:r>
            <a:r>
              <a:rPr lang="ru-RU" sz="2800" dirty="0" smtClean="0">
                <a:solidFill>
                  <a:srgbClr val="FF0000"/>
                </a:solidFill>
              </a:rPr>
              <a:t>контракту.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Военная служба по контракту — это служба в Вооружённых Силах РФ на добровольной оплачиваемой основе, во время которой гражданин получает необходимые знания и практические навыки по конкретной военной специальности. </a:t>
            </a:r>
            <a:endParaRPr lang="ru-RU" sz="2800" dirty="0" smtClean="0">
              <a:solidFill>
                <a:srgbClr val="054D7D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Контрактники </a:t>
            </a:r>
            <a:r>
              <a:rPr lang="ru-RU" sz="2800" dirty="0">
                <a:solidFill>
                  <a:srgbClr val="054D7D"/>
                </a:solidFill>
              </a:rPr>
              <a:t>являются профессиональными военнослужащими, обладают особым статусом и пользуются соответствующими правами и льготами.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2288" y="340491"/>
            <a:ext cx="9278341" cy="136083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+mn-lt"/>
              </a:rPr>
              <a:t>Конституция </a:t>
            </a:r>
            <a:r>
              <a:rPr lang="ru-RU" sz="4000" b="1" dirty="0">
                <a:latin typeface="+mn-lt"/>
              </a:rPr>
              <a:t>Российской Федерации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Статья </a:t>
            </a:r>
            <a:r>
              <a:rPr lang="ru-RU" sz="2800" dirty="0" smtClean="0">
                <a:solidFill>
                  <a:srgbClr val="FF0000"/>
                </a:solidFill>
              </a:rPr>
              <a:t>59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1. Защита Отечества является долгом и обязанностью гражданина Российской Федерации.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2</a:t>
            </a:r>
            <a:r>
              <a:rPr lang="ru-RU" sz="2800" dirty="0">
                <a:solidFill>
                  <a:srgbClr val="054D7D"/>
                </a:solidFill>
              </a:rPr>
              <a:t>. Гражданин Российской Федерации несет военную службу в соответствии с федеральным законом.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3</a:t>
            </a:r>
            <a:r>
              <a:rPr lang="ru-RU" sz="2800" dirty="0">
                <a:solidFill>
                  <a:srgbClr val="054D7D"/>
                </a:solidFill>
              </a:rPr>
              <a:t>. Гражданин Российской Федерации в случае, если его убеждениям или вероисповеданию противоречит несение военной службы, а также в иных установленных федеральным законом случаях имеет право на замену ее альтернативной гражданской службой.</a:t>
            </a:r>
            <a:endParaRPr lang="ru-RU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Формы </a:t>
            </a:r>
            <a:r>
              <a:rPr lang="ru-RU" b="1" dirty="0">
                <a:latin typeface="+mn-lt"/>
              </a:rPr>
              <a:t>исполнения воинского долга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Альтернативная гражданская </a:t>
            </a:r>
            <a:r>
              <a:rPr lang="ru-RU" sz="2800" dirty="0" smtClean="0">
                <a:solidFill>
                  <a:srgbClr val="FF0000"/>
                </a:solidFill>
              </a:rPr>
              <a:t>служба.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Альтернативная гражданская служба </a:t>
            </a:r>
            <a:r>
              <a:rPr lang="ru-RU" sz="2800" dirty="0" smtClean="0">
                <a:solidFill>
                  <a:srgbClr val="054D7D"/>
                </a:solidFill>
              </a:rPr>
              <a:t> </a:t>
            </a:r>
            <a:r>
              <a:rPr lang="ru-RU" sz="2800" dirty="0">
                <a:solidFill>
                  <a:srgbClr val="054D7D"/>
                </a:solidFill>
              </a:rPr>
              <a:t>в Российской Федерации представляет собой особый вид трудовой деятельности в интересах общества и государства, осуществляемый гражданами вместо военной службы. </a:t>
            </a:r>
            <a:endParaRPr lang="ru-RU" sz="2800" dirty="0" smtClean="0">
              <a:solidFill>
                <a:srgbClr val="054D7D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Согласно </a:t>
            </a:r>
            <a:r>
              <a:rPr lang="ru-RU" sz="2800" dirty="0">
                <a:solidFill>
                  <a:srgbClr val="054D7D"/>
                </a:solidFill>
              </a:rPr>
              <a:t>Федеральному закону «Об альтернативной гражданской службе», гражданин РФ имеет право на замену военной службы альтернативной гражданской службой, если несение военной службы противоречит его убеждениям или </a:t>
            </a:r>
            <a:r>
              <a:rPr lang="ru-RU" sz="2800" dirty="0" smtClean="0">
                <a:solidFill>
                  <a:srgbClr val="054D7D"/>
                </a:solidFill>
              </a:rPr>
              <a:t>вероисповеданию.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b="1" dirty="0">
                <a:latin typeface="+mn-lt"/>
              </a:rPr>
              <a:t>Подготовка к военной службе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680520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Основные направления подготовки к службе: 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Военно-патриотическое </a:t>
            </a:r>
            <a:r>
              <a:rPr lang="ru-RU" sz="2800" dirty="0">
                <a:solidFill>
                  <a:srgbClr val="054D7D"/>
                </a:solidFill>
              </a:rPr>
              <a:t>воспитание: </a:t>
            </a:r>
            <a:r>
              <a:rPr lang="ru-RU" sz="2800" dirty="0" smtClean="0">
                <a:solidFill>
                  <a:srgbClr val="054D7D"/>
                </a:solidFill>
              </a:rPr>
              <a:t>проведение </a:t>
            </a:r>
            <a:r>
              <a:rPr lang="ru-RU" sz="2800" dirty="0">
                <a:solidFill>
                  <a:srgbClr val="054D7D"/>
                </a:solidFill>
              </a:rPr>
              <a:t>уроков </a:t>
            </a:r>
            <a:r>
              <a:rPr lang="ru-RU" sz="2800" dirty="0" smtClean="0">
                <a:solidFill>
                  <a:srgbClr val="054D7D"/>
                </a:solidFill>
              </a:rPr>
              <a:t>ОБЗР, </a:t>
            </a:r>
            <a:r>
              <a:rPr lang="ru-RU" sz="2800" dirty="0">
                <a:solidFill>
                  <a:srgbClr val="054D7D"/>
                </a:solidFill>
              </a:rPr>
              <a:t>участие в патриотических акциях, экскурсии в военные части и музеи, встречи с ветеранами.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Допризывная </a:t>
            </a:r>
            <a:r>
              <a:rPr lang="ru-RU" sz="2800" dirty="0">
                <a:solidFill>
                  <a:srgbClr val="054D7D"/>
                </a:solidFill>
              </a:rPr>
              <a:t>подготовка: </a:t>
            </a:r>
            <a:r>
              <a:rPr lang="ru-RU" sz="2800" dirty="0" smtClean="0">
                <a:solidFill>
                  <a:srgbClr val="054D7D"/>
                </a:solidFill>
              </a:rPr>
              <a:t>в </a:t>
            </a:r>
            <a:r>
              <a:rPr lang="ru-RU" sz="2800" dirty="0">
                <a:solidFill>
                  <a:srgbClr val="054D7D"/>
                </a:solidFill>
              </a:rPr>
              <a:t>образовательных </a:t>
            </a:r>
            <a:r>
              <a:rPr lang="ru-RU" sz="2800" dirty="0" smtClean="0">
                <a:solidFill>
                  <a:srgbClr val="054D7D"/>
                </a:solidFill>
              </a:rPr>
              <a:t>учреждениях реализуются </a:t>
            </a:r>
            <a:r>
              <a:rPr lang="ru-RU" sz="2800" dirty="0">
                <a:solidFill>
                  <a:srgbClr val="054D7D"/>
                </a:solidFill>
              </a:rPr>
              <a:t>программы допризывной подготовки, где молодежь изучает основы </a:t>
            </a:r>
            <a:r>
              <a:rPr lang="ru-RU" sz="2800" dirty="0" smtClean="0">
                <a:solidFill>
                  <a:srgbClr val="054D7D"/>
                </a:solidFill>
              </a:rPr>
              <a:t>военной службы. 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Военно-спортивные </a:t>
            </a:r>
            <a:r>
              <a:rPr lang="ru-RU" sz="2800" dirty="0">
                <a:solidFill>
                  <a:srgbClr val="054D7D"/>
                </a:solidFill>
              </a:rPr>
              <a:t>мероприятия: </a:t>
            </a:r>
            <a:r>
              <a:rPr lang="ru-RU" sz="2800" dirty="0" smtClean="0">
                <a:solidFill>
                  <a:srgbClr val="054D7D"/>
                </a:solidFill>
              </a:rPr>
              <a:t>участие </a:t>
            </a:r>
            <a:r>
              <a:rPr lang="ru-RU" sz="2800" dirty="0">
                <a:solidFill>
                  <a:srgbClr val="054D7D"/>
                </a:solidFill>
              </a:rPr>
              <a:t>в </a:t>
            </a:r>
            <a:r>
              <a:rPr lang="ru-RU" sz="2800" dirty="0" smtClean="0">
                <a:solidFill>
                  <a:srgbClr val="054D7D"/>
                </a:solidFill>
              </a:rPr>
              <a:t>военно-спортивных мероприятиях, </a:t>
            </a:r>
            <a:r>
              <a:rPr lang="ru-RU" sz="2800" dirty="0">
                <a:solidFill>
                  <a:srgbClr val="054D7D"/>
                </a:solidFill>
              </a:rPr>
              <a:t>таких как «Зарница</a:t>
            </a:r>
            <a:r>
              <a:rPr lang="ru-RU" sz="2800" dirty="0" smtClean="0">
                <a:solidFill>
                  <a:srgbClr val="054D7D"/>
                </a:solidFill>
              </a:rPr>
              <a:t>» и «Орленок», </a:t>
            </a:r>
            <a:r>
              <a:rPr lang="ru-RU" sz="2800" dirty="0">
                <a:solidFill>
                  <a:srgbClr val="054D7D"/>
                </a:solidFill>
              </a:rPr>
              <a:t>занятия в военно-патриотических клубах. </a:t>
            </a:r>
            <a:endParaRPr lang="ru-RU" sz="2800" dirty="0" smtClean="0">
              <a:solidFill>
                <a:srgbClr val="054D7D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/>
            </a:r>
            <a:br>
              <a:rPr lang="ru-RU" sz="4000" b="1" dirty="0" smtClean="0">
                <a:latin typeface="+mn-lt"/>
              </a:rPr>
            </a:br>
            <a:r>
              <a:rPr lang="ru-RU" b="1" dirty="0">
                <a:latin typeface="+mn-lt"/>
              </a:rPr>
              <a:t>Подготовка к военной службе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680520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Основные направления подготовки к службе: </a:t>
            </a:r>
            <a:endParaRPr lang="ru-RU" sz="2800" dirty="0" smtClean="0">
              <a:solidFill>
                <a:srgbClr val="054D7D"/>
              </a:solidFill>
            </a:endParaRP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54D7D"/>
                </a:solidFill>
              </a:rPr>
              <a:t>Курсы допризывной подготовки</a:t>
            </a:r>
            <a:r>
              <a:rPr lang="ru-RU" sz="2800" dirty="0">
                <a:solidFill>
                  <a:srgbClr val="054D7D"/>
                </a:solidFill>
              </a:rPr>
              <a:t>: </a:t>
            </a:r>
            <a:r>
              <a:rPr lang="ru-RU" sz="2800" dirty="0" smtClean="0">
                <a:solidFill>
                  <a:srgbClr val="054D7D"/>
                </a:solidFill>
              </a:rPr>
              <a:t>специальные </a:t>
            </a:r>
            <a:r>
              <a:rPr lang="ru-RU" sz="2800" dirty="0">
                <a:solidFill>
                  <a:srgbClr val="054D7D"/>
                </a:solidFill>
              </a:rPr>
              <a:t>курсы и программы, организуемые военными учебными заведениями и центрами </a:t>
            </a:r>
            <a:r>
              <a:rPr lang="ru-RU" sz="2800" dirty="0" smtClean="0">
                <a:solidFill>
                  <a:srgbClr val="054D7D"/>
                </a:solidFill>
              </a:rPr>
              <a:t>ДОСААФ, </a:t>
            </a:r>
            <a:r>
              <a:rPr lang="ru-RU" sz="2800" dirty="0">
                <a:solidFill>
                  <a:srgbClr val="054D7D"/>
                </a:solidFill>
              </a:rPr>
              <a:t>направленные на обучение граждан </a:t>
            </a:r>
            <a:r>
              <a:rPr lang="ru-RU" sz="2800" dirty="0" smtClean="0">
                <a:solidFill>
                  <a:srgbClr val="054D7D"/>
                </a:solidFill>
              </a:rPr>
              <a:t>военно-учетным </a:t>
            </a:r>
            <a:r>
              <a:rPr lang="ru-RU" sz="2800" dirty="0">
                <a:solidFill>
                  <a:srgbClr val="054D7D"/>
                </a:solidFill>
              </a:rPr>
              <a:t>специальностям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854" y="4147770"/>
            <a:ext cx="6592280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Гражданская позиция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Защита Отечества – это не только участие в военных действиях, но и активное участие в жизни страны, проявление гражданской позиции, патриотизма и готовность вносить свой вклад в развитие и процветание Родины.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/>
            </a:r>
            <a:br>
              <a:rPr lang="ru-RU" sz="2800" dirty="0" smtClean="0">
                <a:solidFill>
                  <a:srgbClr val="054D7D"/>
                </a:solidFill>
              </a:rPr>
            </a:br>
            <a:endParaRPr lang="ru-RU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76" r="27990"/>
          <a:stretch/>
        </p:blipFill>
        <p:spPr>
          <a:xfrm rot="529664">
            <a:off x="4642006" y="3599441"/>
            <a:ext cx="2811977" cy="306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Гражданская позиция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869160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Патриотизм</a:t>
            </a:r>
            <a:r>
              <a:rPr lang="ru-RU" sz="2800" dirty="0">
                <a:solidFill>
                  <a:srgbClr val="054D7D"/>
                </a:solidFill>
              </a:rPr>
              <a:t> — это любовь к своей Родине, уважение к её истории и традициям, а также готовность защищать свою страну и заботиться о её благополучии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Роль </a:t>
            </a:r>
            <a:r>
              <a:rPr lang="ru-RU" sz="2800" dirty="0">
                <a:solidFill>
                  <a:srgbClr val="054D7D"/>
                </a:solidFill>
              </a:rPr>
              <a:t>патриотизма в защите Отечества </a:t>
            </a:r>
            <a:r>
              <a:rPr lang="ru-RU" sz="2800" dirty="0" smtClean="0">
                <a:solidFill>
                  <a:srgbClr val="054D7D"/>
                </a:solidFill>
              </a:rPr>
              <a:t>многогранна </a:t>
            </a:r>
            <a:r>
              <a:rPr lang="ru-RU" sz="2800" dirty="0">
                <a:solidFill>
                  <a:srgbClr val="054D7D"/>
                </a:solidFill>
              </a:rPr>
              <a:t>и охватывает различные аспекты общественной </a:t>
            </a:r>
            <a:r>
              <a:rPr lang="ru-RU" sz="2800" dirty="0" smtClean="0">
                <a:solidFill>
                  <a:srgbClr val="054D7D"/>
                </a:solidFill>
              </a:rPr>
              <a:t>жизни</a:t>
            </a:r>
            <a:r>
              <a:rPr lang="ru-RU" sz="2800" dirty="0">
                <a:solidFill>
                  <a:srgbClr val="054D7D"/>
                </a:solidFill>
              </a:rPr>
              <a:t>. </a:t>
            </a:r>
            <a:endParaRPr lang="ru-RU" sz="2800" dirty="0" smtClean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26"/>
          <a:stretch/>
        </p:blipFill>
        <p:spPr>
          <a:xfrm>
            <a:off x="2591595" y="4509120"/>
            <a:ext cx="691279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Гражданская позиция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869160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П</a:t>
            </a:r>
            <a:r>
              <a:rPr lang="ru-RU" sz="2800" dirty="0" smtClean="0">
                <a:solidFill>
                  <a:srgbClr val="054D7D"/>
                </a:solidFill>
              </a:rPr>
              <a:t>атриотизм </a:t>
            </a:r>
            <a:r>
              <a:rPr lang="ru-RU" sz="2800" dirty="0">
                <a:solidFill>
                  <a:srgbClr val="054D7D"/>
                </a:solidFill>
              </a:rPr>
              <a:t>способствует укреплению национального единства и сплоченности, что является ключевым условием успешного противостояния внешним и внутренним угрозам. </a:t>
            </a:r>
            <a:endParaRPr lang="ru-RU" sz="2800" dirty="0" smtClean="0">
              <a:solidFill>
                <a:srgbClr val="054D7D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П</a:t>
            </a:r>
            <a:r>
              <a:rPr lang="ru-RU" sz="2800" dirty="0" smtClean="0">
                <a:solidFill>
                  <a:srgbClr val="054D7D"/>
                </a:solidFill>
              </a:rPr>
              <a:t>атриотически </a:t>
            </a:r>
            <a:r>
              <a:rPr lang="ru-RU" sz="2800" dirty="0">
                <a:solidFill>
                  <a:srgbClr val="054D7D"/>
                </a:solidFill>
              </a:rPr>
              <a:t>настроенные граждане готовы участвовать в обороне государства, проявляя мужество и самоотверженность в условиях военных действий и чрезвычайных ситуаций. </a:t>
            </a:r>
            <a:endParaRPr lang="ru-RU" sz="2800" dirty="0" smtClean="0">
              <a:solidFill>
                <a:srgbClr val="054D7D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П</a:t>
            </a:r>
            <a:r>
              <a:rPr lang="ru-RU" sz="2800" dirty="0" smtClean="0">
                <a:solidFill>
                  <a:srgbClr val="054D7D"/>
                </a:solidFill>
              </a:rPr>
              <a:t>атриотизм </a:t>
            </a:r>
            <a:r>
              <a:rPr lang="ru-RU" sz="2800" dirty="0">
                <a:solidFill>
                  <a:srgbClr val="054D7D"/>
                </a:solidFill>
              </a:rPr>
              <a:t>стимулирует гражданскую активность, направленную на поддержку и развитие национальной экономики, культуры и социальной сферы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14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Гражданская позиция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869160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Активная гражданская позиция </a:t>
            </a:r>
            <a:r>
              <a:rPr lang="ru-RU" sz="2800" dirty="0">
                <a:solidFill>
                  <a:srgbClr val="054D7D"/>
                </a:solidFill>
              </a:rPr>
              <a:t>представляет собой осознанное участие граждан в общественной и политической жизни </a:t>
            </a:r>
            <a:r>
              <a:rPr lang="ru-RU" sz="2800" dirty="0" smtClean="0">
                <a:solidFill>
                  <a:srgbClr val="054D7D"/>
                </a:solidFill>
              </a:rPr>
              <a:t>России, </a:t>
            </a:r>
            <a:r>
              <a:rPr lang="ru-RU" sz="2800" dirty="0">
                <a:solidFill>
                  <a:srgbClr val="054D7D"/>
                </a:solidFill>
              </a:rPr>
              <a:t>выражение своей точки зрения и готовность к действиям в интересах общества и государства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Важным аспектом формирования активной позиции является участие молодежи в различных формах общественной активности. Это могут быть волонтерские движения, экологические акции, патриотические мероприятия, а также участие в работе молодежных организаций и движений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7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Гражданская позиция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869160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Патриотизм </a:t>
            </a:r>
            <a:r>
              <a:rPr lang="ru-RU" sz="2800" dirty="0">
                <a:solidFill>
                  <a:srgbClr val="054D7D"/>
                </a:solidFill>
              </a:rPr>
              <a:t>и активная гражданская позиция являются основополагающими элементами, способствующими укреплению обороноспособности страны. Каждый гражданин может внести свой вклад в этот процесс, проявляя ответственность, инициативу и готовность к действиям в интересах своей Родины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8" t="3172" b="3783"/>
          <a:stretch/>
        </p:blipFill>
        <p:spPr bwMode="auto">
          <a:xfrm>
            <a:off x="4388484" y="4293096"/>
            <a:ext cx="3319020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smtClean="0">
                <a:latin typeface="+mn-lt"/>
              </a:rPr>
              <a:t>Помните!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4869160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Ваше понимание и готовность к исполнению гражданских и военных обязанностей не только определяют вашу личную жизнь, но и формируют будущее нашего общества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Будьте </a:t>
            </a:r>
            <a:r>
              <a:rPr lang="ru-RU" sz="2800" dirty="0">
                <a:solidFill>
                  <a:srgbClr val="054D7D"/>
                </a:solidFill>
              </a:rPr>
              <a:t>активными гражданами, будьте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                    готовы </a:t>
            </a:r>
            <a:r>
              <a:rPr lang="ru-RU" sz="2800" dirty="0">
                <a:solidFill>
                  <a:srgbClr val="054D7D"/>
                </a:solidFill>
              </a:rPr>
              <a:t>к защите Отечества и помните,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                     что каждый ваш </a:t>
            </a:r>
            <a:r>
              <a:rPr lang="ru-RU" sz="2800" dirty="0">
                <a:solidFill>
                  <a:srgbClr val="054D7D"/>
                </a:solidFill>
              </a:rPr>
              <a:t>шаг может стать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                             важным вкладом наше </a:t>
            </a:r>
            <a:r>
              <a:rPr lang="ru-RU" sz="2800" dirty="0">
                <a:solidFill>
                  <a:srgbClr val="054D7D"/>
                </a:solidFill>
              </a:rPr>
              <a:t>общее благополучие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00" l="55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4032" y="2891098"/>
            <a:ext cx="5956308" cy="39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03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3352" y="764704"/>
            <a:ext cx="6768075" cy="172819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54D7D"/>
                </a:solidFill>
                <a:effectLst/>
                <a:latin typeface="+mn-lt"/>
              </a:rPr>
              <a:t>Спасибо</a:t>
            </a:r>
            <a:br>
              <a:rPr lang="ru-RU" sz="4800" dirty="0" smtClean="0">
                <a:solidFill>
                  <a:srgbClr val="054D7D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054D7D"/>
                </a:solidFill>
                <a:effectLst/>
                <a:latin typeface="+mn-lt"/>
              </a:rPr>
              <a:t>за</a:t>
            </a:r>
            <a:br>
              <a:rPr lang="ru-RU" sz="4800" dirty="0" smtClean="0">
                <a:solidFill>
                  <a:srgbClr val="054D7D"/>
                </a:solidFill>
                <a:effectLst/>
                <a:latin typeface="+mn-lt"/>
              </a:rPr>
            </a:br>
            <a:r>
              <a:rPr lang="ru-RU" sz="4800" dirty="0" smtClean="0">
                <a:solidFill>
                  <a:srgbClr val="054D7D"/>
                </a:solidFill>
                <a:effectLst/>
                <a:latin typeface="+mn-lt"/>
              </a:rPr>
              <a:t>внимание!</a:t>
            </a:r>
            <a:endParaRPr lang="ru-RU" sz="4800" dirty="0">
              <a:solidFill>
                <a:srgbClr val="054D7D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539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Долг и </a:t>
            </a:r>
            <a:r>
              <a:rPr lang="ru-RU" sz="4000" b="1" dirty="0" smtClean="0">
                <a:latin typeface="+mn-lt"/>
              </a:rPr>
              <a:t>обязанность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Долг - это концентрированное выражение определенных обязанностей человека. </a:t>
            </a:r>
            <a:endParaRPr lang="ru-RU" sz="2800" dirty="0" smtClean="0">
              <a:solidFill>
                <a:srgbClr val="FF0000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Человек </a:t>
            </a:r>
            <a:r>
              <a:rPr lang="ru-RU" sz="2800" dirty="0">
                <a:solidFill>
                  <a:srgbClr val="054D7D"/>
                </a:solidFill>
              </a:rPr>
              <a:t>имеет обязанности перед </a:t>
            </a:r>
            <a:r>
              <a:rPr lang="ru-RU" sz="2800" dirty="0" smtClean="0">
                <a:solidFill>
                  <a:srgbClr val="054D7D"/>
                </a:solidFill>
              </a:rPr>
              <a:t>семьей, </a:t>
            </a:r>
            <a:r>
              <a:rPr lang="ru-RU" sz="2800" dirty="0">
                <a:solidFill>
                  <a:srgbClr val="054D7D"/>
                </a:solidFill>
              </a:rPr>
              <a:t>коллективом и </a:t>
            </a:r>
            <a:r>
              <a:rPr lang="ru-RU" sz="2800" dirty="0" smtClean="0">
                <a:solidFill>
                  <a:srgbClr val="054D7D"/>
                </a:solidFill>
              </a:rPr>
              <a:t>товарищами. </a:t>
            </a:r>
            <a:endParaRPr lang="ru-RU" sz="2800" dirty="0">
              <a:solidFill>
                <a:srgbClr val="054D7D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Высшим </a:t>
            </a:r>
            <a:r>
              <a:rPr lang="ru-RU" sz="2800" dirty="0">
                <a:solidFill>
                  <a:srgbClr val="054D7D"/>
                </a:solidFill>
              </a:rPr>
              <a:t>выражением долга выступает гражданский, патриотический долг перед Отечеством. В каком бы виде долг не проявлялся, он всегда связан с общественными интересами и потребностями людей.</a:t>
            </a:r>
            <a:br>
              <a:rPr lang="ru-RU" sz="2800" dirty="0">
                <a:solidFill>
                  <a:srgbClr val="054D7D"/>
                </a:solidFill>
              </a:rPr>
            </a:br>
            <a:endParaRPr lang="ru-RU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128" r="94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615" y="4244022"/>
            <a:ext cx="4548758" cy="31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Долг и </a:t>
            </a:r>
            <a:r>
              <a:rPr lang="ru-RU" sz="4000" b="1" dirty="0" smtClean="0">
                <a:latin typeface="+mn-lt"/>
              </a:rPr>
              <a:t>обязанность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FF0000"/>
                </a:solidFill>
              </a:rPr>
              <a:t>Защита Отечества - это не просто выбор, а долг и обязанность гражданина. </a:t>
            </a:r>
            <a:r>
              <a:rPr lang="ru-RU" sz="2800" dirty="0">
                <a:solidFill>
                  <a:srgbClr val="054D7D"/>
                </a:solidFill>
              </a:rPr>
              <a:t>Каждый человек, рожденный в России, имеет право на защиту своего государства, но также несет ответственность за его безопасность. Эта обязанность прописана в Конституции </a:t>
            </a:r>
            <a:r>
              <a:rPr lang="ru-RU" sz="2800" dirty="0" smtClean="0">
                <a:solidFill>
                  <a:srgbClr val="054D7D"/>
                </a:solidFill>
              </a:rPr>
              <a:t>Российской Федерации </a:t>
            </a:r>
            <a:r>
              <a:rPr lang="ru-RU" sz="2800" dirty="0">
                <a:solidFill>
                  <a:srgbClr val="054D7D"/>
                </a:solidFill>
              </a:rPr>
              <a:t>и закрепляется в законах о воинской службе.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/>
            </a:r>
            <a:br>
              <a:rPr lang="ru-RU" sz="2800" dirty="0" smtClean="0">
                <a:solidFill>
                  <a:srgbClr val="054D7D"/>
                </a:solidFill>
              </a:rPr>
            </a:br>
            <a:endParaRPr lang="ru-RU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1300" r="8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6120" y="4395126"/>
            <a:ext cx="3319053" cy="24892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26" l="12012" r="897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762" y="4484586"/>
            <a:ext cx="4121637" cy="23103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3417" y="4484764"/>
            <a:ext cx="1649153" cy="231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Долг и </a:t>
            </a:r>
            <a:r>
              <a:rPr lang="ru-RU" sz="4000" b="1" dirty="0" smtClean="0">
                <a:latin typeface="+mn-lt"/>
              </a:rPr>
              <a:t>обязанность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4000" dirty="0">
                <a:solidFill>
                  <a:srgbClr val="FF0000"/>
                </a:solidFill>
              </a:rPr>
              <a:t>Воинский долг в сравнении с другими видами общественного долга включает в себя дополнительные нравственные обязанности, свойственные предназначению Вооруженных Сил. </a:t>
            </a:r>
            <a:endParaRPr lang="ru-RU" sz="4000" dirty="0" smtClean="0">
              <a:solidFill>
                <a:srgbClr val="FF0000"/>
              </a:solidFill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054D7D"/>
                </a:solidFill>
              </a:rPr>
              <a:t>Как </a:t>
            </a:r>
            <a:r>
              <a:rPr lang="ru-RU" sz="4000" dirty="0">
                <a:solidFill>
                  <a:srgbClr val="054D7D"/>
                </a:solidFill>
              </a:rPr>
              <a:t>в прошлые времена, так и теперь состояние армии и качество решения стоящих перед нею задач во многом определяют судьбу народа и государства. Опыт истории подтверждает справедливость истины о том, что народ, не желающий содержать свою армию, неизбежно будет кормить чужую.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054D7D"/>
                </a:solidFill>
              </a:rPr>
              <a:t>Вооруженные </a:t>
            </a:r>
            <a:r>
              <a:rPr lang="ru-RU" sz="4000" dirty="0">
                <a:solidFill>
                  <a:srgbClr val="054D7D"/>
                </a:solidFill>
              </a:rPr>
              <a:t>Силы охраняют мирный, созидательный труд граждан нашего общества, их покой и национальные интересы государства.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/>
            </a:r>
            <a:br>
              <a:rPr lang="ru-RU" sz="2800" dirty="0" smtClean="0">
                <a:solidFill>
                  <a:srgbClr val="054D7D"/>
                </a:solidFill>
              </a:rPr>
            </a:br>
            <a:endParaRPr lang="ru-RU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Долг и </a:t>
            </a:r>
            <a:r>
              <a:rPr lang="ru-RU" sz="4000" b="1" dirty="0" smtClean="0">
                <a:latin typeface="+mn-lt"/>
              </a:rPr>
              <a:t>обязанность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11617291" cy="5184576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rgbClr val="054D7D"/>
                </a:solidFill>
              </a:rPr>
              <a:t>Выполнение воинского долга может потребовать от военнослужащего большого риска и даже жертвы собственной жизнью. Самопожертвование - есть отказ от себя во имя других. Это личностный выбор, высочайший нравственный подвиг. Его не способен совершить человек внутренне слабый и порочный.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rgbClr val="054D7D"/>
                </a:solidFill>
              </a:rPr>
              <a:t>Наше Отечество всегда была богато героями. Благодаря своим </a:t>
            </a:r>
            <a:r>
              <a:rPr lang="ru-RU" sz="3000" dirty="0" smtClean="0">
                <a:solidFill>
                  <a:srgbClr val="054D7D"/>
                </a:solidFill>
              </a:rPr>
              <a:t>подвигам </a:t>
            </a:r>
            <a:r>
              <a:rPr lang="ru-RU" sz="3000" dirty="0">
                <a:solidFill>
                  <a:srgbClr val="054D7D"/>
                </a:solidFill>
              </a:rPr>
              <a:t>они обрели бессмертие</a:t>
            </a:r>
            <a:r>
              <a:rPr lang="ru-RU" sz="3000" dirty="0" smtClean="0">
                <a:solidFill>
                  <a:srgbClr val="054D7D"/>
                </a:solidFill>
              </a:rPr>
              <a:t>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rgbClr val="FF0000"/>
                </a:solidFill>
              </a:rPr>
              <a:t>В</a:t>
            </a:r>
            <a:r>
              <a:rPr lang="ru-RU" sz="3000" dirty="0" smtClean="0">
                <a:solidFill>
                  <a:srgbClr val="FF0000"/>
                </a:solidFill>
              </a:rPr>
              <a:t>ажно </a:t>
            </a:r>
            <a:r>
              <a:rPr lang="ru-RU" sz="3000" dirty="0">
                <a:solidFill>
                  <a:srgbClr val="FF0000"/>
                </a:solidFill>
              </a:rPr>
              <a:t>добиваться, чтобы воинский долг становился личным убеждением. Только тогда он будет исполняться добросовестно и безукоризненно. 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/>
            </a:r>
            <a:br>
              <a:rPr lang="ru-RU" sz="2800" dirty="0" smtClean="0">
                <a:solidFill>
                  <a:srgbClr val="054D7D"/>
                </a:solidFill>
              </a:rPr>
            </a:br>
            <a:endParaRPr lang="ru-RU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00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Долг и </a:t>
            </a:r>
            <a:r>
              <a:rPr lang="ru-RU" sz="4000" b="1" dirty="0" smtClean="0">
                <a:latin typeface="+mn-lt"/>
              </a:rPr>
              <a:t>обязанность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9349" y="1988840"/>
            <a:ext cx="8520947" cy="4320480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>«Самым </a:t>
            </a:r>
            <a:r>
              <a:rPr lang="ru-RU" sz="2800" dirty="0">
                <a:solidFill>
                  <a:srgbClr val="054D7D"/>
                </a:solidFill>
              </a:rPr>
              <a:t>главным, самым священным для меня был всегда долг перед Родиной. Я не останавливался перед трудностями, если они вставали на моем пути. Не хитрил ни перед своей совестью, ни перед товарищами. В бою старался как можно лучше выполнить поставленную </a:t>
            </a:r>
            <a:r>
              <a:rPr lang="ru-RU" sz="2800" dirty="0" smtClean="0">
                <a:solidFill>
                  <a:srgbClr val="054D7D"/>
                </a:solidFill>
              </a:rPr>
              <a:t>задачу».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54D7D"/>
                </a:solidFill>
              </a:rPr>
              <a:t>(трижды Герой </a:t>
            </a:r>
            <a:r>
              <a:rPr lang="ru-RU" sz="2400" i="1" dirty="0">
                <a:solidFill>
                  <a:srgbClr val="054D7D"/>
                </a:solidFill>
              </a:rPr>
              <a:t>Советского Союза, </a:t>
            </a:r>
            <a:r>
              <a:rPr lang="ru-RU" sz="2400" i="1" dirty="0" smtClean="0">
                <a:solidFill>
                  <a:srgbClr val="054D7D"/>
                </a:solidFill>
              </a:rPr>
              <a:t>маршал </a:t>
            </a:r>
            <a:r>
              <a:rPr lang="ru-RU" sz="2400" i="1" dirty="0">
                <a:solidFill>
                  <a:srgbClr val="054D7D"/>
                </a:solidFill>
              </a:rPr>
              <a:t>авиации </a:t>
            </a:r>
            <a:r>
              <a:rPr lang="ru-RU" sz="2400" i="1" dirty="0" smtClean="0">
                <a:solidFill>
                  <a:srgbClr val="054D7D"/>
                </a:solidFill>
              </a:rPr>
              <a:t>Александр Иванович Покрышкин)</a:t>
            </a:r>
            <a:r>
              <a:rPr lang="ru-RU" sz="2400" i="1" dirty="0">
                <a:solidFill>
                  <a:srgbClr val="054D7D"/>
                </a:solidFill>
              </a:rPr>
              <a:t/>
            </a:r>
            <a:br>
              <a:rPr lang="ru-RU" sz="2400" i="1" dirty="0">
                <a:solidFill>
                  <a:srgbClr val="054D7D"/>
                </a:solidFill>
              </a:rPr>
            </a:br>
            <a:endParaRPr lang="ru-RU" sz="2400" i="1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54725"/>
          <a:stretch/>
        </p:blipFill>
        <p:spPr>
          <a:xfrm>
            <a:off x="8760296" y="1988840"/>
            <a:ext cx="2759968" cy="362902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4236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035" y="1628800"/>
            <a:ext cx="3678637" cy="461975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Защита Отечества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Защита Отечества - это не просто абстрактный принцип</a:t>
            </a:r>
            <a:r>
              <a:rPr lang="ru-RU" sz="2800" dirty="0" smtClean="0">
                <a:solidFill>
                  <a:srgbClr val="054D7D"/>
                </a:solidFill>
              </a:rPr>
              <a:t>,                                  </a:t>
            </a:r>
            <a:r>
              <a:rPr lang="ru-RU" sz="2800" dirty="0">
                <a:solidFill>
                  <a:srgbClr val="054D7D"/>
                </a:solidFill>
              </a:rPr>
              <a:t>а конкретный набор действий, направленный на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сохранение </a:t>
            </a:r>
            <a:r>
              <a:rPr lang="ru-RU" sz="2800" dirty="0">
                <a:solidFill>
                  <a:srgbClr val="054D7D"/>
                </a:solidFill>
              </a:rPr>
              <a:t>суверенитета, независимости,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территориальной </a:t>
            </a:r>
            <a:r>
              <a:rPr lang="ru-RU" sz="2800" dirty="0">
                <a:solidFill>
                  <a:srgbClr val="054D7D"/>
                </a:solidFill>
              </a:rPr>
              <a:t>целостности и безопасности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государства</a:t>
            </a:r>
            <a:r>
              <a:rPr lang="ru-RU" sz="2800" dirty="0">
                <a:solidFill>
                  <a:srgbClr val="054D7D"/>
                </a:solidFill>
              </a:rPr>
              <a:t>. Это сложная задача, требующая от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каждого </a:t>
            </a:r>
            <a:r>
              <a:rPr lang="ru-RU" sz="2800" dirty="0">
                <a:solidFill>
                  <a:srgbClr val="054D7D"/>
                </a:solidFill>
              </a:rPr>
              <a:t>гражданина осознания своей ответственности</a:t>
            </a:r>
            <a:r>
              <a:rPr lang="ru-RU" sz="2800" dirty="0" smtClean="0">
                <a:solidFill>
                  <a:srgbClr val="054D7D"/>
                </a:solidFill>
              </a:rPr>
              <a:t>,                                                           </a:t>
            </a:r>
            <a:r>
              <a:rPr lang="ru-RU" sz="2800" dirty="0">
                <a:solidFill>
                  <a:srgbClr val="054D7D"/>
                </a:solidFill>
              </a:rPr>
              <a:t>готовности встать на защиту своей Родины.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54D7D"/>
                </a:solidFill>
              </a:rPr>
              <a:t/>
            </a:r>
            <a:br>
              <a:rPr lang="ru-RU" sz="2800" dirty="0" smtClean="0">
                <a:solidFill>
                  <a:srgbClr val="054D7D"/>
                </a:solidFill>
              </a:rPr>
            </a:br>
            <a:endParaRPr lang="ru-RU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00" y="1856447"/>
            <a:ext cx="3889417" cy="4667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11623" y="329608"/>
            <a:ext cx="9289033" cy="136083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Историческая </a:t>
            </a:r>
            <a:r>
              <a:rPr lang="ru-RU" sz="4000" b="1" dirty="0" smtClean="0">
                <a:latin typeface="+mn-lt"/>
              </a:rPr>
              <a:t>перспектива</a:t>
            </a:r>
            <a:endParaRPr lang="ru-RU" sz="40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ru-RU" sz="2800" dirty="0">
                <a:solidFill>
                  <a:srgbClr val="054D7D"/>
                </a:solidFill>
              </a:rPr>
              <a:t>Понятие воинского долга в России эволюционировало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вместе </a:t>
            </a:r>
            <a:r>
              <a:rPr lang="ru-RU" sz="2800" dirty="0">
                <a:solidFill>
                  <a:srgbClr val="054D7D"/>
                </a:solidFill>
              </a:rPr>
              <a:t>с изменениями в обществе и государстве.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     В </a:t>
            </a:r>
            <a:r>
              <a:rPr lang="ru-RU" sz="2800" dirty="0">
                <a:solidFill>
                  <a:srgbClr val="054D7D"/>
                </a:solidFill>
              </a:rPr>
              <a:t>древние времена он был обязанностью каждого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свободного </a:t>
            </a:r>
            <a:r>
              <a:rPr lang="ru-RU" sz="2800" dirty="0">
                <a:solidFill>
                  <a:srgbClr val="054D7D"/>
                </a:solidFill>
              </a:rPr>
              <a:t>мужчины, который должен был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        защищать </a:t>
            </a:r>
            <a:r>
              <a:rPr lang="ru-RU" sz="2800" dirty="0">
                <a:solidFill>
                  <a:srgbClr val="054D7D"/>
                </a:solidFill>
              </a:rPr>
              <a:t>свою землю и род от врагов. В эпоху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         Киевской </a:t>
            </a:r>
            <a:r>
              <a:rPr lang="ru-RU" sz="2800" dirty="0">
                <a:solidFill>
                  <a:srgbClr val="054D7D"/>
                </a:solidFill>
              </a:rPr>
              <a:t>Руси и Московского княжества воины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            служили </a:t>
            </a:r>
            <a:r>
              <a:rPr lang="ru-RU" sz="2800" dirty="0">
                <a:solidFill>
                  <a:srgbClr val="054D7D"/>
                </a:solidFill>
              </a:rPr>
              <a:t>князю и защищали родные земли от </a:t>
            </a:r>
            <a:r>
              <a:rPr lang="ru-RU" sz="2800" dirty="0" smtClean="0">
                <a:solidFill>
                  <a:srgbClr val="054D7D"/>
                </a:solidFill>
              </a:rPr>
              <a:t>                                                      внешних </a:t>
            </a:r>
            <a:r>
              <a:rPr lang="ru-RU" sz="2800" dirty="0">
                <a:solidFill>
                  <a:srgbClr val="054D7D"/>
                </a:solidFill>
              </a:rPr>
              <a:t>угроз</a:t>
            </a:r>
            <a:r>
              <a:rPr lang="ru-RU" sz="2800" dirty="0" smtClean="0">
                <a:solidFill>
                  <a:srgbClr val="054D7D"/>
                </a:solidFill>
              </a:rPr>
              <a:t>.</a:t>
            </a:r>
            <a:endParaRPr lang="ru-RU" sz="2800" dirty="0">
              <a:solidFill>
                <a:srgbClr val="054D7D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474" y="594733"/>
            <a:ext cx="810102" cy="586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88640"/>
            <a:ext cx="898870" cy="599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43" y="834410"/>
            <a:ext cx="954119" cy="6410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416480" y="6669360"/>
            <a:ext cx="1775520" cy="18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d8b13a1dbad5858bec24edf4bcdfa9dbe31f1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1625</Words>
  <Application>Microsoft Office PowerPoint</Application>
  <PresentationFormat>Широкоэкранный</PresentationFormat>
  <Paragraphs>110</Paragraphs>
  <Slides>29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Защита Отечества  как долг и обязанность гражданина</vt:lpstr>
      <vt:lpstr>Конституция Российской Федерации</vt:lpstr>
      <vt:lpstr>Долг и обязанность</vt:lpstr>
      <vt:lpstr>Долг и обязанность</vt:lpstr>
      <vt:lpstr>Долг и обязанность</vt:lpstr>
      <vt:lpstr>Долг и обязанность</vt:lpstr>
      <vt:lpstr>Долг и обязанность</vt:lpstr>
      <vt:lpstr>Защита Отечества</vt:lpstr>
      <vt:lpstr>Историческая перспектива</vt:lpstr>
      <vt:lpstr>Историческая перспектива</vt:lpstr>
      <vt:lpstr>Историческая перспектива</vt:lpstr>
      <vt:lpstr>Историческая перспектива</vt:lpstr>
      <vt:lpstr>Историческая перспектива</vt:lpstr>
      <vt:lpstr>Историческая перспектива</vt:lpstr>
      <vt:lpstr> Воинская обязанность </vt:lpstr>
      <vt:lpstr> Права и обязанности призывников </vt:lpstr>
      <vt:lpstr> Права и обязанности призывников </vt:lpstr>
      <vt:lpstr>  Формы исполнения воинского долга  </vt:lpstr>
      <vt:lpstr>  Формы исполнения воинского долга  </vt:lpstr>
      <vt:lpstr>  Формы исполнения воинского долга  </vt:lpstr>
      <vt:lpstr>  Подготовка к военной службе  </vt:lpstr>
      <vt:lpstr>  Подготовка к военной службе  </vt:lpstr>
      <vt:lpstr>Гражданская позиция</vt:lpstr>
      <vt:lpstr>Гражданская позиция</vt:lpstr>
      <vt:lpstr>Гражданская позиция</vt:lpstr>
      <vt:lpstr>Гражданская позиция</vt:lpstr>
      <vt:lpstr>Гражданская позиция</vt:lpstr>
      <vt:lpstr>Помните!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Изумрудная шапка</dc:title>
  <dc:creator>obstinate</dc:creator>
  <dc:description>Шаблон презентации с сайта https://presentation-creation.ru/</dc:description>
  <cp:lastModifiedBy>UrDor</cp:lastModifiedBy>
  <cp:revision>466</cp:revision>
  <dcterms:created xsi:type="dcterms:W3CDTF">2018-02-25T09:09:03Z</dcterms:created>
  <dcterms:modified xsi:type="dcterms:W3CDTF">2024-08-16T18:50:42Z</dcterms:modified>
</cp:coreProperties>
</file>