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9" r:id="rId14"/>
    <p:sldId id="270" r:id="rId15"/>
    <p:sldId id="271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2" r:id="rId25"/>
    <p:sldId id="284" r:id="rId26"/>
    <p:sldId id="285" r:id="rId27"/>
    <p:sldId id="286" r:id="rId28"/>
    <p:sldId id="287" r:id="rId29"/>
    <p:sldId id="2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5C7DDAA-E8AB-4C17-94C5-BCF590E06ED5}">
          <p14:sldIdLst>
            <p14:sldId id="256"/>
            <p14:sldId id="274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7"/>
            <p14:sldId id="269"/>
            <p14:sldId id="270"/>
            <p14:sldId id="271"/>
            <p14:sldId id="275"/>
            <p14:sldId id="276"/>
            <p14:sldId id="277"/>
            <p14:sldId id="278"/>
            <p14:sldId id="279"/>
            <p14:sldId id="280"/>
            <p14:sldId id="281"/>
            <p14:sldId id="283"/>
            <p14:sldId id="282"/>
            <p14:sldId id="284"/>
            <p14:sldId id="285"/>
            <p14:sldId id="286"/>
            <p14:sldId id="287"/>
            <p14:sldId id="288"/>
          </p14:sldIdLst>
        </p14:section>
        <p14:section name="Раздел без заголовка" id="{C56D1C66-2EDA-41BE-9DA0-D559DF99CCBE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33F"/>
    <a:srgbClr val="FFD333"/>
    <a:srgbClr val="AEB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>
        <p:scale>
          <a:sx n="81" d="100"/>
          <a:sy n="81" d="100"/>
        </p:scale>
        <p:origin x="-21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4703" y="1376987"/>
            <a:ext cx="9890975" cy="250921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опасности в быту.</a:t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Отравления. Первая помощь при отравлениях.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48AFDFF2-A9AC-6F51-2533-B23C52FA01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48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250094" cy="159617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подозрении </a:t>
            </a:r>
            <a:b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отравление лекарствами: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7868560" cy="34241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незамедлительно сообщите о  	происшествии взрослым;</a:t>
            </a:r>
          </a:p>
          <a:p>
            <a:pPr marL="0" indent="0">
              <a:buNone/>
            </a:pPr>
            <a:r>
              <a:rPr lang="ru-RU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Вызовите скорую медицинскую 	помощь.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mg.freepik.com/free-vector/emergency-medical-staff-with-ambulance-in-big-city_33403-80.jpg?size=626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960" y="2135873"/>
            <a:ext cx="3780040" cy="25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18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250094" cy="159617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Подробно расскажите врачу: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67483" y="2373916"/>
            <a:ext cx="6244477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Сколько времени прошло с момента приёма лекарства</a:t>
            </a:r>
          </a:p>
          <a:p>
            <a:pPr marL="0" indent="0">
              <a:buNone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Какова была дозировка</a:t>
            </a:r>
          </a:p>
          <a:p>
            <a:pPr marL="0" indent="0">
              <a:buNone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Покажите упаковку от препарата</a:t>
            </a:r>
          </a:p>
        </p:txBody>
      </p:sp>
      <p:pic>
        <p:nvPicPr>
          <p:cNvPr id="2050" name="Picture 2" descr="https://img.freepik.com/free-vector/emergency-medical-staff-with-ambulance-in-big-city_33403-80.jpg?size=626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960" y="2135873"/>
            <a:ext cx="3780040" cy="25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e7.pngegg.com/pngimages/344/899/png-clipart-alarm-clocks-desktop-clock-blue-desktop-wallpap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042" y="2373915"/>
            <a:ext cx="971149" cy="9711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dn.fishki.net/upload/post/2019/08/15/3058395/3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91" y="3821554"/>
            <a:ext cx="1479703" cy="8323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thumbs.dreamstime.com/b/%D0%BA%D0%BE%D0%BC%D0%BF%D0%BB%D0%B5%D0%BA%D1%82-%D0%BC%D0%B5%D0%B4%D0%B8%D1%86%D0%B8%D0%BD%D1%8B-1207011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3" y="4930271"/>
            <a:ext cx="1215578" cy="10818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4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98492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пищевых отравлений: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58414" y="1366480"/>
            <a:ext cx="10363826" cy="342410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Кухонная дезинфекция;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Уход за купленными продуктами;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Аккуратное использование яиц (профилактика сальмонеллёза);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Раздельное хранение в холодильнике сырых изделий и приготовленных продуктов (или использование герметических контейнеров);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Регулярное мытьё рук;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Частый вынос мусора;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Употребление пищи в течение двух часов после её разогрева.</a:t>
            </a:r>
          </a:p>
        </p:txBody>
      </p:sp>
    </p:spTree>
    <p:extLst>
      <p:ext uri="{BB962C8B-B14F-4D97-AF65-F5344CB8AC3E}">
        <p14:creationId xmlns:p14="http://schemas.microsoft.com/office/powerpoint/2010/main" val="396769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2927445" y="51179"/>
            <a:ext cx="6448567" cy="2954740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Лечение пищевого отравления</a:t>
            </a:r>
          </a:p>
        </p:txBody>
      </p:sp>
      <p:sp>
        <p:nvSpPr>
          <p:cNvPr id="6" name="Овал 5"/>
          <p:cNvSpPr/>
          <p:nvPr/>
        </p:nvSpPr>
        <p:spPr>
          <a:xfrm>
            <a:off x="334371" y="3160567"/>
            <a:ext cx="3125338" cy="15217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Промывание желудка</a:t>
            </a:r>
          </a:p>
        </p:txBody>
      </p:sp>
      <p:sp>
        <p:nvSpPr>
          <p:cNvPr id="7" name="Овал 6"/>
          <p:cNvSpPr/>
          <p:nvPr/>
        </p:nvSpPr>
        <p:spPr>
          <a:xfrm>
            <a:off x="2605356" y="4628810"/>
            <a:ext cx="3125338" cy="15217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Приём сорбентов</a:t>
            </a:r>
          </a:p>
        </p:txBody>
      </p:sp>
      <p:sp>
        <p:nvSpPr>
          <p:cNvPr id="8" name="Овал 7"/>
          <p:cNvSpPr/>
          <p:nvPr/>
        </p:nvSpPr>
        <p:spPr>
          <a:xfrm>
            <a:off x="6100549" y="4556050"/>
            <a:ext cx="3125338" cy="15217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Обильное питьё</a:t>
            </a:r>
          </a:p>
        </p:txBody>
      </p:sp>
      <p:sp>
        <p:nvSpPr>
          <p:cNvPr id="9" name="Овал 8"/>
          <p:cNvSpPr/>
          <p:nvPr/>
        </p:nvSpPr>
        <p:spPr>
          <a:xfrm>
            <a:off x="8624018" y="3160567"/>
            <a:ext cx="3125338" cy="15217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Соблюдение диеты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982035" y="2521383"/>
            <a:ext cx="1276065" cy="84274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256735" y="3232217"/>
            <a:ext cx="962167" cy="132383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779528" y="3276572"/>
            <a:ext cx="872090" cy="128062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863846" y="2586251"/>
            <a:ext cx="1102736" cy="85528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32724" y="2681147"/>
            <a:ext cx="8696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САМОЛЕЧЕНИЕ – ОПАСНО! ЛЕЧЕНИЕ НАЗНАЧАЕТ ВРАЧ!</a:t>
            </a:r>
          </a:p>
        </p:txBody>
      </p:sp>
    </p:spTree>
    <p:extLst>
      <p:ext uri="{BB962C8B-B14F-4D97-AF65-F5344CB8AC3E}">
        <p14:creationId xmlns:p14="http://schemas.microsoft.com/office/powerpoint/2010/main" val="29520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9663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безопасного хранения </a:t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бытовой химии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63297" y="2401212"/>
            <a:ext cx="8591892" cy="3424107"/>
          </a:xfrm>
        </p:spPr>
        <p:txBody>
          <a:bodyPr>
            <a:normAutofit/>
          </a:bodyPr>
          <a:lstStyle/>
          <a:p>
            <a:r>
              <a:rPr lang="ru-RU" sz="2400" dirty="0"/>
              <a:t>Не хранить совместно с продуктами питания, а так же под мойкой;</a:t>
            </a:r>
          </a:p>
          <a:p>
            <a:r>
              <a:rPr lang="ru-RU" sz="2400" dirty="0"/>
              <a:t>Хранить в тёмном месте в вертикальном положении;</a:t>
            </a:r>
          </a:p>
          <a:p>
            <a:r>
              <a:rPr lang="ru-RU" sz="2400" dirty="0"/>
              <a:t>Обеспечить надёжную герметичность тары и наличие этикетки;</a:t>
            </a:r>
          </a:p>
          <a:p>
            <a:r>
              <a:rPr lang="ru-RU" sz="2400" dirty="0"/>
              <a:t>Избегать хранения вблизи от источников тепла.</a:t>
            </a:r>
          </a:p>
        </p:txBody>
      </p:sp>
      <p:pic>
        <p:nvPicPr>
          <p:cNvPr id="7170" name="Picture 2" descr="https://garantct.ru/upload/iblock/ff8/ff801d86320f8f1f8080e28169cc4a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" y="3055114"/>
            <a:ext cx="3022979" cy="21163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9663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бытовой химии, представляющие опасность для организма: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79302" y="2339797"/>
            <a:ext cx="8837551" cy="3876758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Косметика с содержанием спирта;</a:t>
            </a:r>
          </a:p>
          <a:p>
            <a:r>
              <a:rPr lang="ru-RU" sz="2400" dirty="0"/>
              <a:t>Чистящие средства, содержащие кислоту;</a:t>
            </a:r>
          </a:p>
          <a:p>
            <a:r>
              <a:rPr lang="ru-RU" sz="2400" dirty="0"/>
              <a:t>Средства на основе щёлочи;</a:t>
            </a:r>
          </a:p>
          <a:p>
            <a:r>
              <a:rPr lang="ru-RU" sz="2400" dirty="0"/>
              <a:t>Чистящие средства на основе хлора;</a:t>
            </a:r>
          </a:p>
          <a:p>
            <a:r>
              <a:rPr lang="ru-RU" sz="2400" dirty="0"/>
              <a:t>Средства для борьбы с насекомыми (инсектициды);</a:t>
            </a:r>
          </a:p>
          <a:p>
            <a:r>
              <a:rPr lang="ru-RU" sz="2400" dirty="0"/>
              <a:t>Шампуни, пенящиеся средства для мытья посуды при попадании внутрь организма могут вызвать отравление.</a:t>
            </a:r>
          </a:p>
        </p:txBody>
      </p:sp>
      <p:pic>
        <p:nvPicPr>
          <p:cNvPr id="5" name="Picture 4" descr="https://profilaktica.ru/upload/iblock/62c/62c150071ebf63eca625a71305f304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4" y="2843240"/>
            <a:ext cx="2930483" cy="22031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46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28062D-C0AF-67E6-E59F-FAF0D6C1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C0C76D7-DB56-F07E-C1F3-5179B249C0C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40246" y="88514"/>
            <a:ext cx="9897274" cy="6680972"/>
          </a:xfrm>
        </p:spPr>
      </p:pic>
    </p:spTree>
    <p:extLst>
      <p:ext uri="{BB962C8B-B14F-4D97-AF65-F5344CB8AC3E}">
        <p14:creationId xmlns:p14="http://schemas.microsoft.com/office/powerpoint/2010/main" val="28052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28062D-C0AF-67E6-E59F-FAF0D6C1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C448D72C-1268-0506-41BE-817B24F492C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24896" y="907168"/>
            <a:ext cx="12241792" cy="5332315"/>
          </a:xfrm>
        </p:spPr>
      </p:pic>
    </p:spTree>
    <p:extLst>
      <p:ext uri="{BB962C8B-B14F-4D97-AF65-F5344CB8AC3E}">
        <p14:creationId xmlns:p14="http://schemas.microsoft.com/office/powerpoint/2010/main" val="12781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28062D-C0AF-67E6-E59F-FAF0D6C1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D31165D-F77D-6C17-046F-49D365A4F10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273202" y="167640"/>
            <a:ext cx="12738403" cy="6522720"/>
          </a:xfrm>
        </p:spPr>
      </p:pic>
    </p:spTree>
    <p:extLst>
      <p:ext uri="{BB962C8B-B14F-4D97-AF65-F5344CB8AC3E}">
        <p14:creationId xmlns:p14="http://schemas.microsoft.com/office/powerpoint/2010/main" val="13324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28062D-C0AF-67E6-E59F-FAF0D6C1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9847EDB-FB27-88C7-5B0E-A8E8AFA1623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63217" y="350520"/>
            <a:ext cx="14650457" cy="6141720"/>
          </a:xfrm>
        </p:spPr>
      </p:pic>
    </p:spTree>
    <p:extLst>
      <p:ext uri="{BB962C8B-B14F-4D97-AF65-F5344CB8AC3E}">
        <p14:creationId xmlns:p14="http://schemas.microsoft.com/office/powerpoint/2010/main" val="7516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255489-A917-6196-D4BC-9DA86DBA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193E4A9-EA43-5C18-590A-8350A369858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03334" y="-1340031"/>
            <a:ext cx="9479280" cy="7777634"/>
          </a:xfrm>
        </p:spPr>
      </p:pic>
    </p:spTree>
    <p:extLst>
      <p:ext uri="{BB962C8B-B14F-4D97-AF65-F5344CB8AC3E}">
        <p14:creationId xmlns:p14="http://schemas.microsoft.com/office/powerpoint/2010/main" val="82710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28062D-C0AF-67E6-E59F-FAF0D6C1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38D0641-24F9-FC7C-9788-5C842D48CDC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792480" y="243840"/>
            <a:ext cx="13213079" cy="6614159"/>
          </a:xfrm>
        </p:spPr>
      </p:pic>
    </p:spTree>
    <p:extLst>
      <p:ext uri="{BB962C8B-B14F-4D97-AF65-F5344CB8AC3E}">
        <p14:creationId xmlns:p14="http://schemas.microsoft.com/office/powerpoint/2010/main" val="168958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28062D-C0AF-67E6-E59F-FAF0D6C1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4E5AFAB-558A-2DC2-E082-049094D37C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701040" y="0"/>
            <a:ext cx="14340840" cy="6857999"/>
          </a:xfrm>
        </p:spPr>
      </p:pic>
    </p:spTree>
    <p:extLst>
      <p:ext uri="{BB962C8B-B14F-4D97-AF65-F5344CB8AC3E}">
        <p14:creationId xmlns:p14="http://schemas.microsoft.com/office/powerpoint/2010/main" val="2500591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28062D-C0AF-67E6-E59F-FAF0D6C1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583AAA1-919D-9F83-98B9-815CEFFAA41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883920" y="0"/>
            <a:ext cx="14996160" cy="6857999"/>
          </a:xfrm>
        </p:spPr>
      </p:pic>
    </p:spTree>
    <p:extLst>
      <p:ext uri="{BB962C8B-B14F-4D97-AF65-F5344CB8AC3E}">
        <p14:creationId xmlns:p14="http://schemas.microsoft.com/office/powerpoint/2010/main" val="1568163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28C55A-8885-9F70-C153-AA0D1748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3577EC7-7270-C3BC-E6A8-40BF2FB9A67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52400" y="0"/>
            <a:ext cx="14935199" cy="7025639"/>
          </a:xfrm>
        </p:spPr>
      </p:pic>
    </p:spTree>
    <p:extLst>
      <p:ext uri="{BB962C8B-B14F-4D97-AF65-F5344CB8AC3E}">
        <p14:creationId xmlns:p14="http://schemas.microsoft.com/office/powerpoint/2010/main" val="3404238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28062D-C0AF-67E6-E59F-FAF0D6C1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46CE87E4-04C4-B019-7021-405FA638D8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82880" y="121920"/>
            <a:ext cx="15346680" cy="6736079"/>
          </a:xfrm>
        </p:spPr>
      </p:pic>
    </p:spTree>
    <p:extLst>
      <p:ext uri="{BB962C8B-B14F-4D97-AF65-F5344CB8AC3E}">
        <p14:creationId xmlns:p14="http://schemas.microsoft.com/office/powerpoint/2010/main" val="3873610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28C55A-8885-9F70-C153-AA0D1748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00EDE7A-6718-BBEA-1A77-AC504AB908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5956279" cy="7406639"/>
          </a:xfrm>
        </p:spPr>
      </p:pic>
    </p:spTree>
    <p:extLst>
      <p:ext uri="{BB962C8B-B14F-4D97-AF65-F5344CB8AC3E}">
        <p14:creationId xmlns:p14="http://schemas.microsoft.com/office/powerpoint/2010/main" val="1592851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28C55A-8885-9F70-C153-AA0D1748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23BF560-B415-B3D4-FE8A-B462764C2B6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944600" cy="8745644"/>
          </a:xfrm>
        </p:spPr>
      </p:pic>
    </p:spTree>
    <p:extLst>
      <p:ext uri="{BB962C8B-B14F-4D97-AF65-F5344CB8AC3E}">
        <p14:creationId xmlns:p14="http://schemas.microsoft.com/office/powerpoint/2010/main" val="3700771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28C55A-8885-9F70-C153-AA0D1748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483461C-FF21-EE18-FE07-085F056796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612389" cy="6858000"/>
          </a:xfrm>
        </p:spPr>
      </p:pic>
    </p:spTree>
    <p:extLst>
      <p:ext uri="{BB962C8B-B14F-4D97-AF65-F5344CB8AC3E}">
        <p14:creationId xmlns:p14="http://schemas.microsoft.com/office/powerpoint/2010/main" val="1596994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28C55A-8885-9F70-C153-AA0D1748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434CA49-356D-6AAF-3826-A8727B67371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4763"/>
            <a:ext cx="13228320" cy="6841469"/>
          </a:xfrm>
        </p:spPr>
      </p:pic>
    </p:spTree>
    <p:extLst>
      <p:ext uri="{BB962C8B-B14F-4D97-AF65-F5344CB8AC3E}">
        <p14:creationId xmlns:p14="http://schemas.microsoft.com/office/powerpoint/2010/main" val="4221611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28C55A-8885-9F70-C153-AA0D1748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15" y="-402563"/>
            <a:ext cx="10364451" cy="1596177"/>
          </a:xfrm>
        </p:spPr>
        <p:txBody>
          <a:bodyPr/>
          <a:lstStyle/>
          <a:p>
            <a:r>
              <a:rPr lang="ru-RU" dirty="0"/>
              <a:t>Домашнее задание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644827F3-FBF7-9E15-3440-22CF4DD61A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014" y="873572"/>
            <a:ext cx="11903066" cy="5984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0" i="0" dirty="0">
                <a:effectLst/>
                <a:latin typeface="Roboto" panose="02000000000000000000" pitchFamily="2" charset="0"/>
              </a:rPr>
              <a:t>Проанализируйте ситуацию: </a:t>
            </a:r>
          </a:p>
          <a:p>
            <a:pPr marL="0" indent="0">
              <a:buNone/>
            </a:pPr>
            <a:r>
              <a:rPr lang="ru-RU" sz="2400" b="0" i="0" dirty="0">
                <a:effectLst/>
                <a:latin typeface="Roboto" panose="02000000000000000000" pitchFamily="2" charset="0"/>
              </a:rPr>
              <a:t>ты находишься дома один, ты решил погладить себе брюки и, чтобы не пропускать передачу по телевизору, подключил утюг к кухонной розетке, которая через тройник был подключён</a:t>
            </a:r>
            <a:r>
              <a:rPr lang="ru-RU" sz="2400" dirty="0">
                <a:latin typeface="Roboto" panose="02000000000000000000" pitchFamily="2" charset="0"/>
              </a:rPr>
              <a:t> </a:t>
            </a:r>
            <a:r>
              <a:rPr lang="ru-RU" sz="2400" b="0" i="0" dirty="0">
                <a:effectLst/>
                <a:latin typeface="Roboto" panose="02000000000000000000" pitchFamily="2" charset="0"/>
              </a:rPr>
              <a:t>электрочайник и Телевизор. </a:t>
            </a:r>
            <a:r>
              <a:rPr lang="ru-RU" sz="2400" dirty="0">
                <a:latin typeface="Roboto" panose="02000000000000000000" pitchFamily="2" charset="0"/>
              </a:rPr>
              <a:t>Ч</a:t>
            </a:r>
            <a:r>
              <a:rPr lang="ru-RU" sz="2400" b="0" i="0" dirty="0">
                <a:effectLst/>
                <a:latin typeface="Roboto" panose="02000000000000000000" pitchFamily="2" charset="0"/>
              </a:rPr>
              <a:t>ерез какое-то время ты решил сделать перерыв и выпить чаю, включил электрочайник, Не отключая утюг. вскоре, ты почувствовал запах горящей пластмассы и увидел дым и небольшое пламя, вырывающейся из розетки, ответь на вопросы </a:t>
            </a:r>
          </a:p>
          <a:p>
            <a:pPr marL="0" indent="0">
              <a:buNone/>
            </a:pPr>
            <a:r>
              <a:rPr lang="ru-RU" sz="2400" b="0" i="0" dirty="0">
                <a:effectLst/>
                <a:latin typeface="Roboto" panose="02000000000000000000" pitchFamily="2" charset="0"/>
              </a:rPr>
              <a:t>1 какие правила безопасности были нарушены?</a:t>
            </a:r>
          </a:p>
          <a:p>
            <a:pPr marL="0" indent="0">
              <a:buNone/>
            </a:pPr>
            <a:r>
              <a:rPr lang="ru-RU" sz="2400" b="0" i="0" dirty="0">
                <a:effectLst/>
                <a:latin typeface="Roboto" panose="02000000000000000000" pitchFamily="2" charset="0"/>
              </a:rPr>
              <a:t>2 что ты должен сделать в этой ситуации?</a:t>
            </a:r>
          </a:p>
          <a:p>
            <a:pPr marL="0" indent="0">
              <a:buNone/>
            </a:pPr>
            <a:r>
              <a:rPr lang="ru-RU" sz="2400" b="0" i="0" dirty="0">
                <a:effectLst/>
                <a:latin typeface="Roboto" panose="02000000000000000000" pitchFamily="2" charset="0"/>
              </a:rPr>
              <a:t>3 каким образом следует тушить пожар в таком случае? чего делать нельзя?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09506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47145"/>
          </a:xfrm>
        </p:spPr>
        <p:txBody>
          <a:bodyPr/>
          <a:lstStyle/>
          <a:p>
            <a:pPr algn="l"/>
            <a:r>
              <a:rPr lang="ru-RU" b="1" i="1" dirty="0">
                <a:solidFill>
                  <a:srgbClr val="C00000"/>
                </a:solidFill>
              </a:rPr>
              <a:t>Вы узнаете: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66273" y="1553632"/>
            <a:ext cx="10363826" cy="3424107"/>
          </a:xfrm>
        </p:spPr>
        <p:txBody>
          <a:bodyPr>
            <a:noAutofit/>
          </a:bodyPr>
          <a:lstStyle/>
          <a:p>
            <a:r>
              <a:rPr lang="ru-RU" sz="2400" dirty="0"/>
              <a:t>Какие опасности угрожают нам в собственных квартирах и как от них уберечься;</a:t>
            </a:r>
          </a:p>
          <a:p>
            <a:r>
              <a:rPr lang="ru-RU" sz="2400" dirty="0"/>
              <a:t>Что такое бытовое отравление и что может послужить причиной их возникновения;</a:t>
            </a:r>
          </a:p>
          <a:p>
            <a:r>
              <a:rPr lang="ru-RU" sz="2400" dirty="0"/>
              <a:t>Как классифицируются ядовитые вещества и какую опасность могут представлять привычные, и на первый взгляд безобидные химические соединения.</a:t>
            </a:r>
          </a:p>
          <a:p>
            <a:r>
              <a:rPr lang="ru-RU" sz="2400" dirty="0"/>
              <a:t>Каковы признаки отравления и меры оказания первой помощи при интоксикации организма;</a:t>
            </a:r>
          </a:p>
          <a:p>
            <a:r>
              <a:rPr lang="ru-RU" sz="2400" dirty="0"/>
              <a:t>Что должна содержать домашняя аптечка.</a:t>
            </a:r>
          </a:p>
        </p:txBody>
      </p:sp>
    </p:spTree>
    <p:extLst>
      <p:ext uri="{BB962C8B-B14F-4D97-AF65-F5344CB8AC3E}">
        <p14:creationId xmlns:p14="http://schemas.microsoft.com/office/powerpoint/2010/main" val="18565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250382"/>
            <a:ext cx="10364451" cy="1596177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Наиболее частые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опасные, экстремальные и чрезвычайные ситуации в быту: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894115"/>
            <a:ext cx="4750756" cy="4530436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Пожар;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Взрыв газа;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Падение с высоты;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Затопление;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Отравление;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Отравление угарным газом и воспламенение сажи в дымоходах (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сельских домах, отапливаемых печами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43914" y="1894115"/>
            <a:ext cx="5920476" cy="4530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Поражение электрическим током;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Разрушение (обрушение) дома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(в результате землетрясения, пожара, взрыва, по конструктивным причинам);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Укусы и травмы, нанесённые домашними животными;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Конфликтные ситуации с соседями;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Криминальные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22041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94579" y="1157908"/>
            <a:ext cx="6910315" cy="4815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Бытовое отравление – </a:t>
            </a:r>
          </a:p>
          <a:p>
            <a:pPr marL="0" indent="0">
              <a:buNone/>
            </a:pPr>
            <a:r>
              <a:rPr lang="ru-RU" sz="2800" dirty="0"/>
              <a:t>Заболевание, возникшее вследствие попадания в организм токсинов, содержащихся в продуктах питания, лекарственных средствах или бытовой химии.</a:t>
            </a:r>
          </a:p>
        </p:txBody>
      </p:sp>
      <p:pic>
        <p:nvPicPr>
          <p:cNvPr id="4" name="Рисунок 3" descr="brulure-estomac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54" y="1157908"/>
            <a:ext cx="3761313" cy="56435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5729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483" y="352386"/>
            <a:ext cx="7636547" cy="1596177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 попадания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вредоносных веществ в организм:</a:t>
            </a:r>
          </a:p>
        </p:txBody>
      </p:sp>
      <p:pic>
        <p:nvPicPr>
          <p:cNvPr id="1032" name="Picture 8" descr="https://us.123rf.com/450wm/amasterpics123/amasterpics1231206/amasterpics123120600052/14033251-stressed-and-depressed-3d-man-sitting-on-white-background.jpg?ver=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6" y="2187398"/>
            <a:ext cx="4465944" cy="44659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лево 5"/>
          <p:cNvSpPr/>
          <p:nvPr/>
        </p:nvSpPr>
        <p:spPr>
          <a:xfrm>
            <a:off x="4524233" y="2187398"/>
            <a:ext cx="6632812" cy="10880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Органы дыхания</a:t>
            </a:r>
          </a:p>
        </p:txBody>
      </p:sp>
      <p:sp>
        <p:nvSpPr>
          <p:cNvPr id="10" name="Стрелка влево 9"/>
          <p:cNvSpPr/>
          <p:nvPr/>
        </p:nvSpPr>
        <p:spPr>
          <a:xfrm>
            <a:off x="5090615" y="3275463"/>
            <a:ext cx="6066430" cy="10880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Желудочно-кишечный тракт</a:t>
            </a:r>
          </a:p>
        </p:txBody>
      </p:sp>
      <p:sp>
        <p:nvSpPr>
          <p:cNvPr id="11" name="Стрелка влево 10"/>
          <p:cNvSpPr/>
          <p:nvPr/>
        </p:nvSpPr>
        <p:spPr>
          <a:xfrm>
            <a:off x="5629701" y="4339301"/>
            <a:ext cx="5527344" cy="10880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Кожные покровы</a:t>
            </a:r>
          </a:p>
        </p:txBody>
      </p:sp>
      <p:sp>
        <p:nvSpPr>
          <p:cNvPr id="12" name="Стрелка влево 11"/>
          <p:cNvSpPr/>
          <p:nvPr/>
        </p:nvSpPr>
        <p:spPr>
          <a:xfrm>
            <a:off x="6134669" y="5433502"/>
            <a:ext cx="5022376" cy="10880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Слизистые оболочки</a:t>
            </a:r>
          </a:p>
        </p:txBody>
      </p:sp>
    </p:spTree>
    <p:extLst>
      <p:ext uri="{BB962C8B-B14F-4D97-AF65-F5344CB8AC3E}">
        <p14:creationId xmlns:p14="http://schemas.microsoft.com/office/powerpoint/2010/main" val="78464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014" y="98470"/>
            <a:ext cx="10364451" cy="1596177"/>
          </a:xfrm>
        </p:spPr>
        <p:txBody>
          <a:bodyPr>
            <a:normAutofit/>
          </a:bodyPr>
          <a:lstStyle/>
          <a:p>
            <a:r>
              <a:rPr lang="ru-RU" sz="48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ТРИ ГРУППЫ ЯДОВИТЫХ ВЕЩЕСТВ: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52191" y="3181555"/>
            <a:ext cx="3621206" cy="3424107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Промышленные яды</a:t>
            </a:r>
          </a:p>
          <a:p>
            <a:r>
              <a:rPr lang="ru-RU" dirty="0">
                <a:solidFill>
                  <a:srgbClr val="FF0000"/>
                </a:solidFill>
              </a:rPr>
              <a:t>Ядовитые растения</a:t>
            </a:r>
          </a:p>
          <a:p>
            <a:r>
              <a:rPr lang="ru-RU" dirty="0">
                <a:solidFill>
                  <a:srgbClr val="FF0000"/>
                </a:solidFill>
              </a:rPr>
              <a:t>Несъедобные грибы</a:t>
            </a:r>
          </a:p>
          <a:p>
            <a:r>
              <a:rPr lang="ru-RU" dirty="0">
                <a:solidFill>
                  <a:srgbClr val="FF0000"/>
                </a:solidFill>
              </a:rPr>
              <a:t>Пестициды</a:t>
            </a:r>
          </a:p>
          <a:p>
            <a:r>
              <a:rPr lang="ru-RU" dirty="0">
                <a:solidFill>
                  <a:srgbClr val="FF0000"/>
                </a:solidFill>
              </a:rPr>
              <a:t>Препараты бытовой химии</a:t>
            </a:r>
          </a:p>
          <a:p>
            <a:r>
              <a:rPr lang="ru-RU" dirty="0">
                <a:solidFill>
                  <a:srgbClr val="FF0000"/>
                </a:solidFill>
              </a:rPr>
              <a:t>Токсичные газы</a:t>
            </a:r>
          </a:p>
          <a:p>
            <a:r>
              <a:rPr lang="ru-RU" dirty="0">
                <a:solidFill>
                  <a:srgbClr val="FF0000"/>
                </a:solidFill>
              </a:rPr>
              <a:t>Животные яды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2513" y="1570250"/>
            <a:ext cx="3091218" cy="1187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ОПАСНЫЕ СОЕДИНЕНИЯ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43880" y="1570250"/>
            <a:ext cx="3091218" cy="1187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5487" y="1748643"/>
            <a:ext cx="2395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D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ОПАСНЫЕ СОЕДИНЕНИЯ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453719" y="3166427"/>
            <a:ext cx="3621206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F3B3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Лекарственные вещества</a:t>
            </a:r>
          </a:p>
          <a:p>
            <a:r>
              <a:rPr lang="ru-RU" dirty="0">
                <a:solidFill>
                  <a:srgbClr val="F3B3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Алкоголь</a:t>
            </a:r>
          </a:p>
          <a:p>
            <a:r>
              <a:rPr lang="ru-RU" dirty="0">
                <a:solidFill>
                  <a:srgbClr val="F3B3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Условно съедобные грибы</a:t>
            </a:r>
          </a:p>
          <a:p>
            <a:r>
              <a:rPr lang="ru-RU" dirty="0">
                <a:solidFill>
                  <a:srgbClr val="F3B3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Условно ядовитые растения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55247" y="1570250"/>
            <a:ext cx="3091218" cy="1187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51572" y="1570250"/>
            <a:ext cx="257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УСЛОВНО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ОПАСНЫЕ СОЕДИНЕНИЯ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8255247" y="3181555"/>
            <a:ext cx="3621206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Неядовитые растения</a:t>
            </a:r>
          </a:p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Съедобные грибы</a:t>
            </a:r>
          </a:p>
        </p:txBody>
      </p:sp>
    </p:spTree>
    <p:extLst>
      <p:ext uri="{BB962C8B-B14F-4D97-AF65-F5344CB8AC3E}">
        <p14:creationId xmlns:p14="http://schemas.microsoft.com/office/powerpoint/2010/main" val="35579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473" y="359210"/>
            <a:ext cx="10364451" cy="664373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Домашняя аптечка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69" y="1290796"/>
            <a:ext cx="6851801" cy="5307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9947" y="1290796"/>
            <a:ext cx="3298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Правила хранения 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домашней аптечки: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4257" y="2512116"/>
            <a:ext cx="46880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Храните аптечку в недоступном для детей месте;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Не пересыпайте лекарства из заводских упаковок;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Проверяйте срок годности лекарств не реже 2 раза в год.</a:t>
            </a:r>
          </a:p>
        </p:txBody>
      </p:sp>
    </p:spTree>
    <p:extLst>
      <p:ext uri="{BB962C8B-B14F-4D97-AF65-F5344CB8AC3E}">
        <p14:creationId xmlns:p14="http://schemas.microsoft.com/office/powerpoint/2010/main" val="34822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278522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Признаки отравления лекарственными препаратами:</a:t>
            </a:r>
          </a:p>
        </p:txBody>
      </p:sp>
      <p:pic>
        <p:nvPicPr>
          <p:cNvPr id="4" name="Picture 8" descr="https://us.123rf.com/450wm/amasterpics123/amasterpics1231206/amasterpics123120600052/14033251-stressed-and-depressed-3d-man-sitting-on-white-background.jpg?ver=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6" y="2187398"/>
            <a:ext cx="4465944" cy="44659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лево 4"/>
          <p:cNvSpPr/>
          <p:nvPr/>
        </p:nvSpPr>
        <p:spPr>
          <a:xfrm>
            <a:off x="4524233" y="2187398"/>
            <a:ext cx="6632812" cy="108806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Головокружение</a:t>
            </a:r>
          </a:p>
        </p:txBody>
      </p:sp>
      <p:sp>
        <p:nvSpPr>
          <p:cNvPr id="6" name="Стрелка влево 5"/>
          <p:cNvSpPr/>
          <p:nvPr/>
        </p:nvSpPr>
        <p:spPr>
          <a:xfrm>
            <a:off x="5090615" y="3275463"/>
            <a:ext cx="6066430" cy="108806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Тошнота и рвота</a:t>
            </a:r>
          </a:p>
        </p:txBody>
      </p:sp>
      <p:sp>
        <p:nvSpPr>
          <p:cNvPr id="7" name="Стрелка влево 6"/>
          <p:cNvSpPr/>
          <p:nvPr/>
        </p:nvSpPr>
        <p:spPr>
          <a:xfrm>
            <a:off x="5629701" y="4339301"/>
            <a:ext cx="5527344" cy="108806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Давящая боль в голове</a:t>
            </a:r>
          </a:p>
        </p:txBody>
      </p:sp>
      <p:sp>
        <p:nvSpPr>
          <p:cNvPr id="8" name="Стрелка влево 7"/>
          <p:cNvSpPr/>
          <p:nvPr/>
        </p:nvSpPr>
        <p:spPr>
          <a:xfrm>
            <a:off x="6134669" y="5433502"/>
            <a:ext cx="5022376" cy="108806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Сердцебиение с перебоями</a:t>
            </a:r>
          </a:p>
        </p:txBody>
      </p:sp>
    </p:spTree>
    <p:extLst>
      <p:ext uri="{BB962C8B-B14F-4D97-AF65-F5344CB8AC3E}">
        <p14:creationId xmlns:p14="http://schemas.microsoft.com/office/powerpoint/2010/main" val="28597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291</TotalTime>
  <Words>558</Words>
  <Application>Microsoft Office PowerPoint</Application>
  <PresentationFormat>Произвольный</PresentationFormat>
  <Paragraphs>98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Капля</vt:lpstr>
      <vt:lpstr>Основные опасности в быту.  Отравления. Первая помощь при отравлениях.</vt:lpstr>
      <vt:lpstr>Презентация PowerPoint</vt:lpstr>
      <vt:lpstr>Вы узнаете:</vt:lpstr>
      <vt:lpstr>Наиболее частые опасные, экстремальные и чрезвычайные ситуации в быту:</vt:lpstr>
      <vt:lpstr>Презентация PowerPoint</vt:lpstr>
      <vt:lpstr>Пути попадания  вредоносных веществ в организм:</vt:lpstr>
      <vt:lpstr>ТРИ ГРУППЫ ЯДОВИТЫХ ВЕЩЕСТВ:</vt:lpstr>
      <vt:lpstr>Домашняя аптечка</vt:lpstr>
      <vt:lpstr>Признаки отравления лекарственными препаратами:</vt:lpstr>
      <vt:lpstr>При подозрении  на отравление лекарствами:</vt:lpstr>
      <vt:lpstr>Подробно расскажите врачу:</vt:lpstr>
      <vt:lpstr>Профилактика пищевых отравлений:</vt:lpstr>
      <vt:lpstr>Презентация PowerPoint</vt:lpstr>
      <vt:lpstr>Правила безопасного хранения  бытовой химии</vt:lpstr>
      <vt:lpstr>средства бытовой химии, представляющие опасность для организма: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опасности в быту.  Отравления. Первая помощь при отравлениях.</dc:title>
  <dc:creator>Олег Худых</dc:creator>
  <cp:lastModifiedBy>Administrator</cp:lastModifiedBy>
  <cp:revision>33</cp:revision>
  <dcterms:created xsi:type="dcterms:W3CDTF">2021-09-27T14:50:59Z</dcterms:created>
  <dcterms:modified xsi:type="dcterms:W3CDTF">2024-12-27T06:04:02Z</dcterms:modified>
</cp:coreProperties>
</file>