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7" r:id="rId7"/>
    <p:sldId id="261" r:id="rId8"/>
    <p:sldId id="263" r:id="rId9"/>
    <p:sldId id="262" r:id="rId10"/>
    <p:sldId id="264" r:id="rId11"/>
    <p:sldId id="266" r:id="rId12"/>
    <p:sldId id="265" r:id="rId13"/>
    <p:sldId id="268" r:id="rId14"/>
    <p:sldId id="269" r:id="rId15"/>
    <p:sldId id="270" r:id="rId16"/>
    <p:sldId id="271" r:id="rId17"/>
    <p:sldId id="272" r:id="rId18"/>
    <p:sldId id="288" r:id="rId19"/>
    <p:sldId id="273" r:id="rId20"/>
    <p:sldId id="274" r:id="rId21"/>
    <p:sldId id="275" r:id="rId22"/>
    <p:sldId id="276" r:id="rId23"/>
    <p:sldId id="277" r:id="rId24"/>
    <p:sldId id="278" r:id="rId25"/>
    <p:sldId id="281" r:id="rId26"/>
    <p:sldId id="282" r:id="rId27"/>
    <p:sldId id="283" r:id="rId28"/>
    <p:sldId id="284" r:id="rId29"/>
    <p:sldId id="285" r:id="rId30"/>
    <p:sldId id="286" r:id="rId31"/>
    <p:sldId id="289" r:id="rId3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35" autoAdjust="0"/>
  </p:normalViewPr>
  <p:slideViewPr>
    <p:cSldViewPr>
      <p:cViewPr>
        <p:scale>
          <a:sx n="130" d="100"/>
          <a:sy n="130" d="100"/>
        </p:scale>
        <p:origin x="-1074" y="-37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1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13" Type="http://schemas.openxmlformats.org/officeDocument/2006/relationships/image" Target="../media/image18.jpeg"/><Relationship Id="rId18" Type="http://schemas.openxmlformats.org/officeDocument/2006/relationships/image" Target="../media/image22.jpeg"/><Relationship Id="rId3" Type="http://schemas.openxmlformats.org/officeDocument/2006/relationships/image" Target="../media/image8.jpeg"/><Relationship Id="rId7" Type="http://schemas.openxmlformats.org/officeDocument/2006/relationships/image" Target="../media/image12.jpeg"/><Relationship Id="rId12" Type="http://schemas.openxmlformats.org/officeDocument/2006/relationships/image" Target="../media/image17.jpeg"/><Relationship Id="rId17" Type="http://schemas.openxmlformats.org/officeDocument/2006/relationships/image" Target="http://www.shipunov.com/prr/str/cannons/images/nsv12.jpg" TargetMode="External"/><Relationship Id="rId2" Type="http://schemas.openxmlformats.org/officeDocument/2006/relationships/image" Target="../media/image2.jpeg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5" Type="http://schemas.openxmlformats.org/officeDocument/2006/relationships/image" Target="../media/image20.jpeg"/><Relationship Id="rId10" Type="http://schemas.openxmlformats.org/officeDocument/2006/relationships/image" Target="../media/image15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Relationship Id="rId14" Type="http://schemas.openxmlformats.org/officeDocument/2006/relationships/image" Target="../media/image1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jpe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Максим\Desktop\Фон презентации\1611211930_22-p-fon-dlya-prezentatsii-armii-rossii-2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56" y="0"/>
            <a:ext cx="9135944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131590"/>
            <a:ext cx="8856984" cy="2232248"/>
          </a:xfrm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>
            <a:noAutofit/>
          </a:bodyPr>
          <a:lstStyle/>
          <a:p>
            <a:r>
              <a:rPr lang="ru-RU" sz="3000" dirty="0" smtClean="0">
                <a:solidFill>
                  <a:schemeClr val="bg1"/>
                </a:solidFill>
                <a:latin typeface="BancoDi" pitchFamily="82" charset="0"/>
              </a:rPr>
              <a:t/>
            </a:r>
            <a:br>
              <a:rPr lang="ru-RU" sz="3000" dirty="0" smtClean="0">
                <a:solidFill>
                  <a:schemeClr val="bg1"/>
                </a:solidFill>
                <a:latin typeface="BancoDi" pitchFamily="82" charset="0"/>
              </a:rPr>
            </a:b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«Виды</a:t>
            </a:r>
            <a:r>
              <a:rPr lang="ru-RU" sz="3600" b="1" dirty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, назначение и тактико-технические характеристики стрелкового оружия и ручных гранат Вооруженных Сил Российской </a:t>
            </a:r>
            <a:r>
              <a:rPr lang="ru-RU" sz="3600" b="1" dirty="0" smtClean="0">
                <a:solidFill>
                  <a:srgbClr val="FFFF00"/>
                </a:solidFill>
                <a:latin typeface="Arial Black" panose="020B0A04020102020204" pitchFamily="34" charset="0"/>
                <a:cs typeface="Aharoni" panose="02010803020104030203" pitchFamily="2" charset="-79"/>
              </a:rPr>
              <a:t>Федерации»</a:t>
            </a:r>
            <a:endParaRPr lang="ru-RU" sz="3600" b="1" dirty="0">
              <a:solidFill>
                <a:srgbClr val="FFFF00"/>
              </a:solidFill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248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УСТРОЙСТВО АВТОМАТА КАЛАШНИКОВА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" name="Picture 2" descr="Автомат АК-74 - обзор, модификации, характеристик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82470"/>
            <a:ext cx="9144000" cy="4261030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11748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ПУЛЕМЕТ КАЛАШНИКОВА (РПК-74)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8" name="Picture 6" descr="Магазин для РПК-74 купить в Москв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1" r="16075"/>
          <a:stretch/>
        </p:blipFill>
        <p:spPr bwMode="auto">
          <a:xfrm>
            <a:off x="5869159" y="3097046"/>
            <a:ext cx="3084518" cy="190497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98" y="897564"/>
            <a:ext cx="8880475" cy="20693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11697" y="3045412"/>
            <a:ext cx="5684439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5,45-мм ручной пулемет Калашникова является оружием стрелкового отделения. Он предназначен для уничтожения живой силы и поражения огневых средств противника. Для стрельбы и наблюдения в условиях естественной ночной освещенности к пулеметам РПК74Н, РПКС74Н присоединяется ночной стрелковый прицел универсальный (НСПУ)</a:t>
            </a:r>
            <a:endParaRPr lang="ru-RU" dirty="0">
              <a:solidFill>
                <a:schemeClr val="bg1"/>
              </a:solidFill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2915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ПУЛЕМЕТ КАЛАШНИКОВА (РПК-74)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9" name="Picture 7" descr="C:\Users\Максим\Desktop\c6b19fc91eaa571756efbf6d184c92b5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51" b="15796"/>
          <a:stretch/>
        </p:blipFill>
        <p:spPr bwMode="auto">
          <a:xfrm>
            <a:off x="78501" y="1005577"/>
            <a:ext cx="8972830" cy="3942437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3490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БОЕПРИПАСЫ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42"/>
          <p:cNvPicPr>
            <a:picLocks noChangeAspect="1" noChangeArrowheads="1"/>
          </p:cNvPicPr>
          <p:nvPr/>
        </p:nvPicPr>
        <p:blipFill rotWithShape="1">
          <a:blip r:embed="rId3">
            <a:lum contrast="48000"/>
          </a:blip>
          <a:srcRect t="12009" r="36602"/>
          <a:stretch/>
        </p:blipFill>
        <p:spPr bwMode="auto">
          <a:xfrm>
            <a:off x="4788024" y="1585590"/>
            <a:ext cx="4211944" cy="175775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1" name="Рисунок 10" descr="Патрон.JPG"/>
          <p:cNvPicPr>
            <a:picLocks noChangeAspect="1"/>
          </p:cNvPicPr>
          <p:nvPr/>
        </p:nvPicPr>
        <p:blipFill>
          <a:blip r:embed="rId4" cstate="print"/>
          <a:srcRect t="18182"/>
          <a:stretch>
            <a:fillRect/>
          </a:stretch>
        </p:blipFill>
        <p:spPr>
          <a:xfrm>
            <a:off x="358597" y="1472811"/>
            <a:ext cx="2244249" cy="27543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Скругленная прямоугольная выноска 11"/>
          <p:cNvSpPr/>
          <p:nvPr/>
        </p:nvSpPr>
        <p:spPr>
          <a:xfrm>
            <a:off x="2950167" y="1535547"/>
            <a:ext cx="1258887" cy="377428"/>
          </a:xfrm>
          <a:prstGeom prst="wedgeRoundRectCallout">
            <a:avLst>
              <a:gd name="adj1" fmla="val -106689"/>
              <a:gd name="adj2" fmla="val 84660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пуля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3023192" y="2121441"/>
            <a:ext cx="1258887" cy="377429"/>
          </a:xfrm>
          <a:prstGeom prst="wedgeRoundRectCallout">
            <a:avLst>
              <a:gd name="adj1" fmla="val -103620"/>
              <a:gd name="adj2" fmla="val 138316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гильза</a:t>
            </a:r>
          </a:p>
        </p:txBody>
      </p:sp>
      <p:sp>
        <p:nvSpPr>
          <p:cNvPr id="14" name="Скругленная прямоугольная выноска 13"/>
          <p:cNvSpPr/>
          <p:nvPr/>
        </p:nvSpPr>
        <p:spPr>
          <a:xfrm>
            <a:off x="430804" y="4515966"/>
            <a:ext cx="2303463" cy="584101"/>
          </a:xfrm>
          <a:prstGeom prst="wedgeRoundRectCallout">
            <a:avLst>
              <a:gd name="adj1" fmla="val 21081"/>
              <a:gd name="adj2" fmla="val -136006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Капсюль- воспламенитель</a:t>
            </a:r>
          </a:p>
        </p:txBody>
      </p:sp>
      <p:sp>
        <p:nvSpPr>
          <p:cNvPr id="15" name="Скругленная прямоугольная выноска 14"/>
          <p:cNvSpPr/>
          <p:nvPr/>
        </p:nvSpPr>
        <p:spPr>
          <a:xfrm>
            <a:off x="2878729" y="3146570"/>
            <a:ext cx="1655763" cy="649316"/>
          </a:xfrm>
          <a:prstGeom prst="wedgeRoundRectCallout">
            <a:avLst>
              <a:gd name="adj1" fmla="val -105102"/>
              <a:gd name="adj2" fmla="val 12394"/>
              <a:gd name="adj3" fmla="val 16667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2000" b="1" dirty="0"/>
              <a:t>Пороховой заряд</a:t>
            </a:r>
          </a:p>
        </p:txBody>
      </p:sp>
      <p:pic>
        <p:nvPicPr>
          <p:cNvPr id="16" name="Picture 42"/>
          <p:cNvPicPr>
            <a:picLocks noChangeAspect="1" noChangeArrowheads="1"/>
          </p:cNvPicPr>
          <p:nvPr/>
        </p:nvPicPr>
        <p:blipFill rotWithShape="1">
          <a:blip r:embed="rId3">
            <a:lum contrast="48000"/>
          </a:blip>
          <a:srcRect l="62488" t="12373"/>
          <a:stretch/>
        </p:blipFill>
        <p:spPr bwMode="auto">
          <a:xfrm>
            <a:off x="5777872" y="3417969"/>
            <a:ext cx="2232248" cy="168209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95576" y="951570"/>
            <a:ext cx="8877830" cy="6340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74320" indent="-274320" algn="ctr">
              <a:lnSpc>
                <a:spcPct val="80000"/>
              </a:lnSpc>
              <a:spcBef>
                <a:spcPts val="600"/>
              </a:spcBef>
              <a:buClr>
                <a:srgbClr val="7598D9"/>
              </a:buClr>
              <a:buSzPct val="85000"/>
              <a:defRPr/>
            </a:pPr>
            <a:r>
              <a:rPr lang="ru-RU" sz="2200" dirty="0">
                <a:solidFill>
                  <a:schemeClr val="bg1"/>
                </a:solidFill>
                <a:latin typeface="Bahnschrift Light Condensed" pitchFamily="34" charset="0"/>
                <a:cs typeface="Times New Roman" panose="02020603050405020304" pitchFamily="18" charset="0"/>
              </a:rPr>
              <a:t>Для стрельбы из АК-74 (РПК-74) применяются   5,45 мм патроны, которые </a:t>
            </a:r>
            <a:r>
              <a:rPr lang="ru-RU" sz="2200" dirty="0" smtClean="0">
                <a:solidFill>
                  <a:schemeClr val="bg1"/>
                </a:solidFill>
                <a:latin typeface="Bahnschrift Light Condensed" pitchFamily="34" charset="0"/>
                <a:cs typeface="Times New Roman" panose="02020603050405020304" pitchFamily="18" charset="0"/>
              </a:rPr>
              <a:t>состоят </a:t>
            </a:r>
            <a:r>
              <a:rPr lang="ru-RU" sz="2200" dirty="0">
                <a:solidFill>
                  <a:schemeClr val="bg1"/>
                </a:solidFill>
                <a:latin typeface="Bahnschrift Light Condensed" pitchFamily="34" charset="0"/>
                <a:cs typeface="Times New Roman" panose="02020603050405020304" pitchFamily="18" charset="0"/>
              </a:rPr>
              <a:t>из</a:t>
            </a:r>
            <a:r>
              <a:rPr lang="ru-RU" sz="2200" u="sng" dirty="0">
                <a:solidFill>
                  <a:schemeClr val="bg1"/>
                </a:solidFill>
                <a:latin typeface="Bahnschrift Light Condensed" pitchFamily="34" charset="0"/>
                <a:cs typeface="Times New Roman" panose="02020603050405020304" pitchFamily="18" charset="0"/>
              </a:rPr>
              <a:t>:</a:t>
            </a:r>
            <a:endParaRPr lang="ru-RU" sz="2200" dirty="0">
              <a:solidFill>
                <a:schemeClr val="bg1"/>
              </a:solidFill>
              <a:latin typeface="Bahnschrift Light Condensed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312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СНАЙПЕРСКАЯ ВИНТОВКА ДРАГУНОВА (СВД)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2" descr="C:\Users\Админ\Desktop\Рисунок1.png"/>
          <p:cNvPicPr>
            <a:picLocks noGrp="1"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722" y="1005577"/>
            <a:ext cx="8953775" cy="164645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6066927" y="2738137"/>
            <a:ext cx="3026637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1600" dirty="0">
                <a:solidFill>
                  <a:schemeClr val="bg1"/>
                </a:solidFill>
                <a:latin typeface="Bahnschrift Light Condensed" pitchFamily="34" charset="0"/>
              </a:rPr>
              <a:t>Снайперская винтовка Драгунова (СВД) калибра 7,62мм является оружием снайпера и предназначена для уничтожения  появляющихся, движущихся, открытых и замаскированных одиночных целей.</a:t>
            </a:r>
          </a:p>
        </p:txBody>
      </p:sp>
      <p:pic>
        <p:nvPicPr>
          <p:cNvPr id="9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722" y="2733768"/>
            <a:ext cx="5893339" cy="2228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66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СНАЙПЕРСКАЯ ВИНТОВКА ДРАГУНОВА (СВД)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5" y="870282"/>
            <a:ext cx="9133655" cy="4273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22461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СНАЙПЕРСКАЯ ВИНТОВКА ДРАГУНОВА (СВД)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97564"/>
            <a:ext cx="9180512" cy="42459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36963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СНАЙПЕРСКАЯ ВИНТОВКА ДРАГУНОВА (СВД)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43559"/>
            <a:ext cx="9144000" cy="42999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01344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506" name="Picture 2" descr="https://optim.kalashnikov.media/660/360/90/?url=https://kalashnikov.club/uploads/i/0a4/7wd3lzfiqpu321wbavs8mgrmbmnbtmp5/voprosy_obespecheniya_bezopasnogo_funktsionirovaniya_sistemy_strelok_oruzhie_kalashnikov_klub.jpeg&amp;fit=cover&amp;position=cent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397" y="3181024"/>
            <a:ext cx="4464496" cy="1826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111645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ПРАВИЛА БЕЗОПАСНОСТИ ПРИ ОБРАЩЕНИИ СО СТРЕЛКОВЫМ ОРУЖИЕМ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55576" y="1116478"/>
            <a:ext cx="8664897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  <a:latin typeface="Bahnschrift SemiBold" pitchFamily="34" charset="0"/>
              </a:rPr>
              <a:t>Я буду всегда обращаться с оружием, как с заряженным</a:t>
            </a:r>
            <a:r>
              <a:rPr lang="ru-RU" sz="2800" b="1" dirty="0" smtClean="0">
                <a:solidFill>
                  <a:schemeClr val="bg1"/>
                </a:solidFill>
                <a:latin typeface="Bahnschrift SemiBold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  <a:latin typeface="Bahnschrift SemiBold" pitchFamily="34" charset="0"/>
              </a:rPr>
              <a:t>Я никогда не направляю оружие туда, куда я не хочу стрелять</a:t>
            </a:r>
            <a:r>
              <a:rPr lang="ru-RU" sz="2800" b="1" dirty="0" smtClean="0">
                <a:solidFill>
                  <a:schemeClr val="bg1"/>
                </a:solidFill>
                <a:latin typeface="Bahnschrift SemiBold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  <a:latin typeface="Bahnschrift SemiBold" pitchFamily="34" charset="0"/>
              </a:rPr>
              <a:t>Я никогда не коснусь пальцем спускового крючка, пока оружие не будет направлено на мишень</a:t>
            </a:r>
            <a:r>
              <a:rPr lang="ru-RU" sz="2800" b="1" dirty="0" smtClean="0">
                <a:solidFill>
                  <a:schemeClr val="bg1"/>
                </a:solidFill>
                <a:latin typeface="Bahnschrift SemiBold" pitchFamily="34" charset="0"/>
              </a:rPr>
              <a:t>.</a:t>
            </a:r>
          </a:p>
          <a:p>
            <a:pPr marL="342900" indent="-342900" algn="just">
              <a:buFont typeface="Wingdings" pitchFamily="2" charset="2"/>
              <a:buChar char="q"/>
            </a:pPr>
            <a:r>
              <a:rPr lang="ru-RU" sz="2800" b="1" dirty="0">
                <a:solidFill>
                  <a:schemeClr val="bg1"/>
                </a:solidFill>
                <a:latin typeface="Bahnschrift SemiBold" pitchFamily="34" charset="0"/>
              </a:rPr>
              <a:t>Перед тем, как выстрелить, я всегда проверяю, что перед мишенью и за ней</a:t>
            </a:r>
            <a:r>
              <a:rPr lang="ru-RU" sz="2800" b="1" dirty="0" smtClean="0">
                <a:solidFill>
                  <a:schemeClr val="bg1"/>
                </a:solidFill>
                <a:latin typeface="Bahnschrift SemiBold" pitchFamily="34" charset="0"/>
              </a:rPr>
              <a:t>.</a:t>
            </a:r>
            <a:endParaRPr lang="ru-RU" sz="2800" b="1" dirty="0">
              <a:solidFill>
                <a:schemeClr val="bg1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6739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ПРОТИВОТАНКОВЫЙ ГРАНАТОМЕТ (РПГ-7)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098" name="Picture 2" descr="Ручной противотанковый гранатомет РПГ-7В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51" b="9914"/>
          <a:stretch/>
        </p:blipFill>
        <p:spPr bwMode="auto">
          <a:xfrm>
            <a:off x="307976" y="909430"/>
            <a:ext cx="8368481" cy="17163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7975" y="2733768"/>
            <a:ext cx="837294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eaLnBrk="0" hangingPunct="0"/>
            <a:r>
              <a:rPr lang="ru-RU" sz="2400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Предназначен для поражения бронированных целей (танков, САУ, БМП, БТР), огневых средств и живой силы противника, расположенных в лёгких укрытиях полевого типа, в строениях или открыто; для разрушения или повреждения дота, дзота, строения (объёмом до 80 м3). </a:t>
            </a:r>
          </a:p>
        </p:txBody>
      </p:sp>
    </p:spTree>
    <p:extLst>
      <p:ext uri="{BB962C8B-B14F-4D97-AF65-F5344CB8AC3E}">
        <p14:creationId xmlns:p14="http://schemas.microsoft.com/office/powerpoint/2010/main" val="54073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Максим\Desktop\pngwing.c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733768"/>
            <a:ext cx="5070166" cy="1207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ЦЕЛЬ ЗАНЯТИЯ: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0457" y="3890546"/>
            <a:ext cx="2573543" cy="12529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20380" y="1443416"/>
            <a:ext cx="8394349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>
              <a:buFont typeface="Wingdings" pitchFamily="2" charset="2"/>
              <a:buChar char="q"/>
            </a:pPr>
            <a:r>
              <a:rPr lang="ru-RU" sz="3000" dirty="0" smtClean="0">
                <a:solidFill>
                  <a:schemeClr val="bg1"/>
                </a:solidFill>
                <a:latin typeface="Bahnschrift Light" pitchFamily="34" charset="0"/>
              </a:rPr>
              <a:t>Познакомить обучающихся со стрелковым 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Bahnschrift Light" pitchFamily="34" charset="0"/>
              </a:rPr>
              <a:t>оружием , гранатометами и ручными 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Bahnschrift Light" pitchFamily="34" charset="0"/>
              </a:rPr>
              <a:t>осколочными гранатами, находящимися </a:t>
            </a:r>
          </a:p>
          <a:p>
            <a:r>
              <a:rPr lang="ru-RU" sz="3000" dirty="0" smtClean="0">
                <a:solidFill>
                  <a:schemeClr val="bg1"/>
                </a:solidFill>
                <a:latin typeface="Bahnschrift Light" pitchFamily="34" charset="0"/>
              </a:rPr>
              <a:t>на вооружении мотострелкового отделения.</a:t>
            </a:r>
            <a:endParaRPr lang="ru-RU" sz="3000" dirty="0">
              <a:solidFill>
                <a:schemeClr val="bg1"/>
              </a:solidFill>
              <a:latin typeface="Bahnschrift Light" pitchFamily="34" charset="0"/>
            </a:endParaRPr>
          </a:p>
        </p:txBody>
      </p:sp>
      <p:pic>
        <p:nvPicPr>
          <p:cNvPr id="4098" name="Picture 2" descr="C:\Users\Максим\Desktop\pngwing.com (1)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37178">
            <a:off x="390751" y="2982276"/>
            <a:ext cx="4190790" cy="1404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Максим\Desktop\pngwing.com (2)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3276" y="3165816"/>
            <a:ext cx="4752528" cy="25459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90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ПРОТИВОТАНКОВЫЙ ГРАНАТОМЕТ (РПГ-7)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table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6366" y="951570"/>
            <a:ext cx="7517102" cy="2193708"/>
          </a:xfrm>
          <a:prstGeom prst="rect">
            <a:avLst/>
          </a:prstGeom>
        </p:spPr>
      </p:pic>
      <p:pic>
        <p:nvPicPr>
          <p:cNvPr id="9" name="Picture 2" descr="http://oruzhie.info/images/stories/rpg-7/2d614201121e422c817f05ec15cc813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67" y="3219823"/>
            <a:ext cx="3698687" cy="17864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http://bm.img.com.ua/berlin/storage/news/orig/c/dc/d37add010f38f349814a0f4706515dcc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511" y="3219822"/>
            <a:ext cx="3677958" cy="18378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6461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ПРОТИВОТАНКОВЫЙ ГРАНАТОМЕТ (РПГ-7)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1" name="Рисунок 10" descr="Безимени-1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836" y="1365442"/>
            <a:ext cx="8856663" cy="205978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/>
        </p:spPr>
      </p:pic>
      <p:cxnSp>
        <p:nvCxnSpPr>
          <p:cNvPr id="12" name="Прямая со стрелкой 11"/>
          <p:cNvCxnSpPr/>
          <p:nvPr/>
        </p:nvCxnSpPr>
        <p:spPr>
          <a:xfrm flipV="1">
            <a:off x="721535" y="2123870"/>
            <a:ext cx="914400" cy="571500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V="1">
            <a:off x="1350185" y="2529873"/>
            <a:ext cx="914400" cy="571500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rot="16200000" flipV="1">
            <a:off x="2515410" y="2590595"/>
            <a:ext cx="514350" cy="304800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10800000">
            <a:off x="3153585" y="1566658"/>
            <a:ext cx="1524000" cy="228600"/>
          </a:xfrm>
          <a:prstGeom prst="straightConnector1">
            <a:avLst/>
          </a:prstGeom>
          <a:ln w="12700" cap="sq">
            <a:solidFill>
              <a:schemeClr val="tx1"/>
            </a:solidFill>
            <a:miter lim="800000"/>
            <a:headEnd type="none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24"/>
          <p:cNvSpPr txBox="1">
            <a:spLocks noChangeArrowheads="1"/>
          </p:cNvSpPr>
          <p:nvPr/>
        </p:nvSpPr>
        <p:spPr bwMode="auto">
          <a:xfrm>
            <a:off x="492935" y="2569165"/>
            <a:ext cx="45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1</a:t>
            </a:r>
          </a:p>
        </p:txBody>
      </p:sp>
      <p:sp>
        <p:nvSpPr>
          <p:cNvPr id="17" name="TextBox 25"/>
          <p:cNvSpPr txBox="1">
            <a:spLocks noChangeArrowheads="1"/>
          </p:cNvSpPr>
          <p:nvPr/>
        </p:nvSpPr>
        <p:spPr bwMode="auto">
          <a:xfrm>
            <a:off x="1137460" y="3028746"/>
            <a:ext cx="45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2</a:t>
            </a:r>
          </a:p>
        </p:txBody>
      </p:sp>
      <p:sp>
        <p:nvSpPr>
          <p:cNvPr id="18" name="TextBox 26"/>
          <p:cNvSpPr txBox="1">
            <a:spLocks noChangeArrowheads="1"/>
          </p:cNvSpPr>
          <p:nvPr/>
        </p:nvSpPr>
        <p:spPr bwMode="auto">
          <a:xfrm>
            <a:off x="2824973" y="2931115"/>
            <a:ext cx="45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3</a:t>
            </a:r>
          </a:p>
        </p:txBody>
      </p:sp>
      <p:sp>
        <p:nvSpPr>
          <p:cNvPr id="19" name="TextBox 27"/>
          <p:cNvSpPr txBox="1">
            <a:spLocks noChangeArrowheads="1"/>
          </p:cNvSpPr>
          <p:nvPr/>
        </p:nvSpPr>
        <p:spPr bwMode="auto">
          <a:xfrm>
            <a:off x="4625198" y="1657146"/>
            <a:ext cx="4572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>
                <a:solidFill>
                  <a:srgbClr val="000000"/>
                </a:solidFill>
                <a:cs typeface="Times New Roman" pitchFamily="18" charset="0"/>
              </a:rPr>
              <a:t>4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1368" y="3489852"/>
            <a:ext cx="8595597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1. Ствол с механическим (открытым) прицелом.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2. Ударно-спусковой механизм с предохранителем.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3. </a:t>
            </a:r>
            <a:r>
              <a:rPr lang="ru-RU" altLang="ru-RU" sz="2400" dirty="0" err="1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Бойковый</a:t>
            </a:r>
            <a:r>
              <a:rPr lang="ru-RU" altLang="ru-RU" sz="2400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 механизм.</a:t>
            </a:r>
          </a:p>
          <a:p>
            <a:pPr>
              <a:lnSpc>
                <a:spcPct val="90000"/>
              </a:lnSpc>
            </a:pPr>
            <a:r>
              <a:rPr lang="ru-RU" altLang="ru-RU" sz="2400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4. Оптический прицел.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053573" y="867370"/>
            <a:ext cx="359906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>
                <a:solidFill>
                  <a:schemeClr val="bg1"/>
                </a:solidFill>
                <a:latin typeface="Bahnschrift Light Condensed" pitchFamily="34" charset="0"/>
              </a:rPr>
              <a:t>Устройство РПГ-7</a:t>
            </a:r>
            <a:endParaRPr lang="ru-RU" sz="3200" dirty="0">
              <a:solidFill>
                <a:schemeClr val="bg1"/>
              </a:solidFill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431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ПРОТИВОТАНКОВЫЙ ГРАНАТОМЕТ (РПГ-7)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" name="Picture 1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136" y="899694"/>
            <a:ext cx="6711281" cy="4187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25487" y="899694"/>
            <a:ext cx="879649" cy="4187769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vert270" rtlCol="0" anchor="ctr"/>
          <a:lstStyle/>
          <a:p>
            <a:pPr algn="ctr"/>
            <a:r>
              <a:rPr lang="ru-RU" sz="3200" dirty="0" smtClean="0">
                <a:solidFill>
                  <a:schemeClr val="tx1"/>
                </a:solidFill>
                <a:latin typeface="Bahnschrift SemiBold" pitchFamily="34" charset="0"/>
              </a:rPr>
              <a:t>Выстрелы к РПГ-7</a:t>
            </a:r>
            <a:endParaRPr lang="ru-RU" sz="3200" dirty="0">
              <a:solidFill>
                <a:schemeClr val="tx1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0181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Рисунок 19" descr="1.png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09600">
            <a:off x="1988081" y="1691099"/>
            <a:ext cx="5216525" cy="39135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РУЧНОЙ ПРОТИВОТАНКОВЫЙ ГРАНАТОМЕТ (РПГ-7)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307974" y="951570"/>
            <a:ext cx="851249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1600" b="1" u="sng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Принцип работы гранатомёта и выстрелов к нему</a:t>
            </a:r>
          </a:p>
          <a:p>
            <a:pPr algn="just"/>
            <a:r>
              <a:rPr lang="ru-RU" altLang="ru-RU" sz="1600" b="1" dirty="0" smtClean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При </a:t>
            </a:r>
            <a:r>
              <a:rPr lang="ru-RU" altLang="ru-RU" sz="1600" b="1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выстреле из гранатомёта от удара бойка по капсюлю-воспламенителю гранаты воспламеняется пороховой заряд. Газы, образующиеся от сгорания порохового заряда, придают гранате вращательное движение (с помощью </a:t>
            </a:r>
            <a:r>
              <a:rPr lang="ru-RU" altLang="ru-RU" sz="1600" b="1" dirty="0" err="1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турбинки</a:t>
            </a:r>
            <a:r>
              <a:rPr lang="ru-RU" altLang="ru-RU" sz="1600" b="1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) и выбрасывают её из канала ствола. После вылета гранаты из канала ствола открываются перья стабилизатора, происходит взведение взрывателя и на расстоянии, обеспечивающем безопасность стреляющего, воспламеняется пороховой заряд реактивного двигателя. При горении порохового заряда реактивного двигателя вследствие истечения пороховых газов через сопловые отверстия образуется реактивная сила, и скорость полёта гранаты увеличивается до максимальной. В </a:t>
            </a:r>
            <a:r>
              <a:rPr lang="ru-RU" altLang="ru-RU" sz="1600" b="1" dirty="0" smtClean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дальнейшем </a:t>
            </a:r>
            <a:r>
              <a:rPr lang="ru-RU" altLang="ru-RU" sz="1600" b="1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граната летит по </a:t>
            </a:r>
            <a:r>
              <a:rPr lang="ru-RU" altLang="ru-RU" sz="1600" b="1" dirty="0" smtClean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инерции</a:t>
            </a:r>
            <a:r>
              <a:rPr lang="ru-RU" altLang="ru-RU" sz="1600" b="1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07974" y="3752337"/>
            <a:ext cx="849241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b="1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При встрече с </a:t>
            </a:r>
            <a:r>
              <a:rPr lang="ru-RU" altLang="ru-RU" b="1" dirty="0" smtClean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преградой </a:t>
            </a:r>
            <a:r>
              <a:rPr lang="ru-RU" altLang="ru-RU" b="1" dirty="0" err="1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пьезоэлемент</a:t>
            </a:r>
            <a:r>
              <a:rPr lang="ru-RU" altLang="ru-RU" b="1" dirty="0">
                <a:solidFill>
                  <a:schemeClr val="bg1"/>
                </a:solidFill>
                <a:latin typeface="Bahnschrift Light Condensed" pitchFamily="34" charset="0"/>
                <a:cs typeface="Times New Roman" pitchFamily="18" charset="0"/>
              </a:rPr>
              <a:t> взрывателя сжимается и вырабатывает ток,  под действием которого взрывается электродетонатор взрывателя, а затем разрывной заряд гранаты. При взрыве образуется кумулятивная струя, которая пробивает преграду.</a:t>
            </a:r>
          </a:p>
        </p:txBody>
      </p:sp>
    </p:spTree>
    <p:extLst>
      <p:ext uri="{BB962C8B-B14F-4D97-AF65-F5344CB8AC3E}">
        <p14:creationId xmlns:p14="http://schemas.microsoft.com/office/powerpoint/2010/main" val="3380413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РУЧНЫЕ ОСКОЛОЧНЫЕ ГРАНАТЫ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682146" y="843558"/>
            <a:ext cx="618893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solidFill>
                  <a:schemeClr val="bg1"/>
                </a:solidFill>
                <a:latin typeface="Bahnschrift SemiBold" pitchFamily="34" charset="0"/>
              </a:rPr>
              <a:t>Ручные гранаты: назначение, виды.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6" y="1359796"/>
            <a:ext cx="4023651" cy="3677885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327580" y="1292068"/>
            <a:ext cx="4723212" cy="10525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80000"/>
              </a:lnSpc>
            </a:pPr>
            <a:r>
              <a:rPr lang="ru-RU" b="1" dirty="0">
                <a:solidFill>
                  <a:schemeClr val="bg1"/>
                </a:solidFill>
                <a:latin typeface="Bahnschrift Light Condensed" pitchFamily="34" charset="0"/>
              </a:rPr>
              <a:t>Граната</a:t>
            </a:r>
            <a:r>
              <a:rPr lang="ru-RU" sz="2400" dirty="0">
                <a:solidFill>
                  <a:schemeClr val="bg1"/>
                </a:solidFill>
                <a:latin typeface="Bahnschrift Light Condensed" pitchFamily="34" charset="0"/>
              </a:rPr>
              <a:t> — </a:t>
            </a:r>
            <a:r>
              <a:rPr lang="ru-RU" dirty="0">
                <a:solidFill>
                  <a:schemeClr val="bg1"/>
                </a:solidFill>
                <a:latin typeface="Bahnschrift Light Condensed" pitchFamily="34" charset="0"/>
              </a:rPr>
              <a:t>взрывчатый боеприпас, предназначенный для поражения живой силы и техники противника с помощью ручного метания</a:t>
            </a:r>
            <a:r>
              <a:rPr lang="ru-RU" dirty="0" smtClean="0">
                <a:solidFill>
                  <a:schemeClr val="bg1"/>
                </a:solidFill>
                <a:latin typeface="Bahnschrift Light Condensed" pitchFamily="34" charset="0"/>
              </a:rPr>
              <a:t>.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27580" y="2247714"/>
            <a:ext cx="47232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schemeClr val="bg1"/>
                </a:solidFill>
                <a:latin typeface="Bahnschrift Light Condensed" pitchFamily="34" charset="0"/>
              </a:rPr>
              <a:t>Поражение наносится осколками корпуса, ударной волной или кумулятивной струёй, а также, как вариант, - готовыми поражающими элементами (шрапнель). Изготавливается из лёгких сплавов, материалов высокой удельной прочности и пластмассы. </a:t>
            </a:r>
          </a:p>
          <a:p>
            <a:pPr algn="just"/>
            <a:r>
              <a:rPr lang="ru-RU" sz="1600" dirty="0">
                <a:solidFill>
                  <a:schemeClr val="bg1"/>
                </a:solidFill>
                <a:latin typeface="Bahnschrift Light Condensed" pitchFamily="34" charset="0"/>
              </a:rPr>
              <a:t>Натренированный солдат бросает осколочную гранату на 40-50 метров, противотанковую — примерно на 20 метров.</a:t>
            </a:r>
          </a:p>
        </p:txBody>
      </p:sp>
    </p:spTree>
    <p:extLst>
      <p:ext uri="{BB962C8B-B14F-4D97-AF65-F5344CB8AC3E}">
        <p14:creationId xmlns:p14="http://schemas.microsoft.com/office/powerpoint/2010/main" val="3975450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РУЧНЫЕ ОСКОЛОЧНЫЕ ГРАНАТЫ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40" descr="g_f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2465" y="1836137"/>
            <a:ext cx="2313329" cy="3240360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8" name="Group 6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1668323"/>
              </p:ext>
            </p:extLst>
          </p:nvPr>
        </p:nvGraphicFramePr>
        <p:xfrm>
          <a:off x="2907094" y="1860868"/>
          <a:ext cx="6120680" cy="3003871"/>
        </p:xfrm>
        <a:graphic>
          <a:graphicData uri="http://schemas.openxmlformats.org/drawingml/2006/table">
            <a:tbl>
              <a:tblPr/>
              <a:tblGrid>
                <a:gridCol w="4276479"/>
                <a:gridCol w="1844201"/>
              </a:tblGrid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Тип гранаты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Оборонительная</a:t>
                      </a:r>
                      <a:endParaRPr kumimoji="0" lang="ru-RU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Характер боевого действия гранаты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Осколочное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Принцип действия механизма гранаты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Дистанционное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6291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Время горения воспламененного запала,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3.2 - 4.2 сек</a:t>
                      </a: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Радиус убойного действия осколков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 200 м.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62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заряженной гранаты;                       Вес заряда ВВ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600 гр.   </a:t>
                      </a: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60 гр.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Средняя дальность броска гранаты, м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35 – 45 м.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ящика с гранатами, кг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кг.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7327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гранат и запалов в ящике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шт.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157198" y="681540"/>
            <a:ext cx="887929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chemeClr val="bg1"/>
                </a:solidFill>
                <a:latin typeface="Bahnschrift Light Condensed" pitchFamily="34" charset="0"/>
              </a:rPr>
              <a:t>Граната Ф-1</a:t>
            </a:r>
            <a:r>
              <a:rPr lang="ru-RU" dirty="0">
                <a:solidFill>
                  <a:schemeClr val="bg1"/>
                </a:solidFill>
                <a:latin typeface="Bahnschrift Light Condensed" pitchFamily="34" charset="0"/>
              </a:rPr>
              <a:t> — ручная противопехотная оборонительная граната. </a:t>
            </a:r>
            <a:r>
              <a:rPr lang="ru-RU" dirty="0" smtClean="0">
                <a:solidFill>
                  <a:schemeClr val="bg1"/>
                </a:solidFill>
                <a:latin typeface="Bahnschrift Light Condensed" pitchFamily="34" charset="0"/>
              </a:rPr>
              <a:t>Предназначена </a:t>
            </a:r>
            <a:r>
              <a:rPr lang="ru-RU" dirty="0">
                <a:solidFill>
                  <a:schemeClr val="bg1"/>
                </a:solidFill>
                <a:latin typeface="Bahnschrift Light Condensed" pitchFamily="34" charset="0"/>
              </a:rPr>
              <a:t>для поражения живой силы </a:t>
            </a:r>
            <a:r>
              <a:rPr lang="ru-RU" dirty="0" err="1" smtClean="0">
                <a:solidFill>
                  <a:schemeClr val="bg1"/>
                </a:solidFill>
                <a:latin typeface="Bahnschrift Light Condensed" pitchFamily="34" charset="0"/>
              </a:rPr>
              <a:t>противникав</a:t>
            </a:r>
            <a:r>
              <a:rPr lang="ru-RU" dirty="0" smtClean="0">
                <a:solidFill>
                  <a:schemeClr val="bg1"/>
                </a:solidFill>
                <a:latin typeface="Bahnschrift Light Condensed" pitchFamily="34" charset="0"/>
              </a:rPr>
              <a:t> </a:t>
            </a:r>
            <a:r>
              <a:rPr lang="ru-RU" dirty="0">
                <a:solidFill>
                  <a:schemeClr val="bg1"/>
                </a:solidFill>
                <a:latin typeface="Bahnschrift Light Condensed" pitchFamily="34" charset="0"/>
              </a:rPr>
              <a:t>оборонительном бою. </a:t>
            </a:r>
          </a:p>
          <a:p>
            <a:pPr algn="just"/>
            <a:r>
              <a:rPr lang="ru-RU" dirty="0">
                <a:solidFill>
                  <a:schemeClr val="bg1"/>
                </a:solidFill>
                <a:latin typeface="Bahnschrift Light Condensed" pitchFamily="34" charset="0"/>
              </a:rPr>
              <a:t>Из-за значительного радиуса разлёта осколков метать её можно только из-за укрытия, из бронетранспортёра или из танка. </a:t>
            </a:r>
          </a:p>
        </p:txBody>
      </p:sp>
    </p:spTree>
    <p:extLst>
      <p:ext uri="{BB962C8B-B14F-4D97-AF65-F5344CB8AC3E}">
        <p14:creationId xmlns:p14="http://schemas.microsoft.com/office/powerpoint/2010/main" val="25288176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РУЧНЫЕ ОСКОЛОЧНЫЕ ГРАНАТЫ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" name="Picture 41" descr="g_rgd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3706" y="1761660"/>
            <a:ext cx="2437445" cy="3294106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11" name="Group 6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169246"/>
              </p:ext>
            </p:extLst>
          </p:nvPr>
        </p:nvGraphicFramePr>
        <p:xfrm>
          <a:off x="2843808" y="1831465"/>
          <a:ext cx="6048672" cy="3224303"/>
        </p:xfrm>
        <a:graphic>
          <a:graphicData uri="http://schemas.openxmlformats.org/drawingml/2006/table">
            <a:tbl>
              <a:tblPr/>
              <a:tblGrid>
                <a:gridCol w="4104456"/>
                <a:gridCol w="1944216"/>
              </a:tblGrid>
              <a:tr h="270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Тип гранаты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Наступательная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8525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Характер боевого действия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Осколочное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6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Принцип действия механизма гранаты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Дистанционное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504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Время горения воспламененного запала,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3.2 - 4.2 сек</a:t>
                      </a: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415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Радиус убойного действия осколков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 25 м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9632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заряженной гранаты, в гр.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заряда ВВ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310 гр.      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110 гр.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993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Средняя дальность броска гранаты, м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40 – 50 м.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0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ящика с гранатами, кг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 кг.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01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гранат и запалов в ящике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шт.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7336" y="681540"/>
            <a:ext cx="902916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b="1" u="sng" dirty="0">
                <a:solidFill>
                  <a:schemeClr val="bg1"/>
                </a:solidFill>
                <a:latin typeface="Bahnschrift SemiBold" pitchFamily="34" charset="0"/>
              </a:rPr>
              <a:t>РГД-5</a:t>
            </a:r>
            <a:r>
              <a:rPr lang="ru-RU" sz="1600" b="1" dirty="0">
                <a:solidFill>
                  <a:schemeClr val="bg1"/>
                </a:solidFill>
                <a:latin typeface="Bahnschrift SemiBold" pitchFamily="34" charset="0"/>
              </a:rPr>
              <a:t> — советская наступательная ручная граната, относится к противопехотным осколочным ручным гранатам дистанционного действия наступательного типа. Это означает, что она предназначена для поражения личного состава противника осколками корпуса при своем взрыве.</a:t>
            </a:r>
            <a:endParaRPr lang="ru-RU" sz="1600" dirty="0">
              <a:solidFill>
                <a:schemeClr val="bg1"/>
              </a:solidFill>
              <a:latin typeface="Bahnschrift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33104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РУЧНЫЕ ОСКОЛОЧНЫЕ ГРАНАТЫ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7336" y="681540"/>
            <a:ext cx="902916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u="sng" dirty="0" smtClean="0">
                <a:solidFill>
                  <a:schemeClr val="bg1"/>
                </a:solidFill>
                <a:latin typeface="Bahnschrift SemiBold" pitchFamily="34" charset="0"/>
              </a:rPr>
              <a:t>РГО</a:t>
            </a:r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 - (ручная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граната оборонительная) — ручная противопехотная оборонительная ударно-дистанционная.</a:t>
            </a:r>
          </a:p>
          <a:p>
            <a:pPr algn="just"/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Предназначена для поражения живой </a:t>
            </a:r>
            <a:r>
              <a:rPr lang="ru-RU" b="1" dirty="0" smtClean="0">
                <a:solidFill>
                  <a:schemeClr val="bg1"/>
                </a:solidFill>
                <a:latin typeface="Bahnschrift SemiBold" pitchFamily="34" charset="0"/>
              </a:rPr>
              <a:t>силы противника </a:t>
            </a:r>
            <a:r>
              <a:rPr lang="ru-RU" b="1" dirty="0">
                <a:solidFill>
                  <a:schemeClr val="bg1"/>
                </a:solidFill>
                <a:latin typeface="Bahnschrift SemiBold" pitchFamily="34" charset="0"/>
              </a:rPr>
              <a:t>в оборонительном бою. К цели граната доставляется только за счет ее броска рукой солдата.</a:t>
            </a:r>
          </a:p>
        </p:txBody>
      </p:sp>
      <p:pic>
        <p:nvPicPr>
          <p:cNvPr id="8" name="Picture 54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875898"/>
            <a:ext cx="2342713" cy="325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Group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6350439"/>
              </p:ext>
            </p:extLst>
          </p:nvPr>
        </p:nvGraphicFramePr>
        <p:xfrm>
          <a:off x="2843808" y="2015538"/>
          <a:ext cx="6049070" cy="2977516"/>
        </p:xfrm>
        <a:graphic>
          <a:graphicData uri="http://schemas.openxmlformats.org/drawingml/2006/table">
            <a:tbl>
              <a:tblPr/>
              <a:tblGrid>
                <a:gridCol w="4158840"/>
                <a:gridCol w="1890230"/>
              </a:tblGrid>
              <a:tr h="25146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Тип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оборонительная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2861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Характер боевого действия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Осколочное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Принцип действия механизма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Дистанционное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и ударное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Время горения воспламененного запала.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мгновенно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(3.3 - 4,3) сек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30837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Радиус убойного действия осколков.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 200  м</a:t>
                      </a: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заряженной гранаты.       </a:t>
                      </a:r>
                    </a:p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заряда ВВ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530 гр. 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114 гр.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70272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Средняя дальность броска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9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30-40 м.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ящика с гранатами. 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1905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18 кг.</a:t>
                      </a: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64319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гранат и запалов в ящике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шт.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846269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РУЧНЫЕ ОСКОЛОЧНЫЕ ГРАНАТЫ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2831" y="735547"/>
            <a:ext cx="902916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u="sng" dirty="0">
                <a:solidFill>
                  <a:schemeClr val="bg1"/>
                </a:solidFill>
                <a:latin typeface="Bahnschrift SemiBold" pitchFamily="34" charset="0"/>
              </a:rPr>
              <a:t>РГН (ручная граната наступательная) противопехотная осколочная ударно-дистанционная.</a:t>
            </a:r>
          </a:p>
          <a:p>
            <a:pPr algn="just"/>
            <a:r>
              <a:rPr lang="ru-RU" sz="2000" b="1" u="sng" dirty="0">
                <a:solidFill>
                  <a:schemeClr val="bg1"/>
                </a:solidFill>
                <a:latin typeface="Bahnschrift SemiBold" pitchFamily="34" charset="0"/>
              </a:rPr>
              <a:t>Предназначена для поражения живой </a:t>
            </a:r>
            <a:r>
              <a:rPr lang="ru-RU" sz="2000" b="1" u="sng" dirty="0" smtClean="0">
                <a:solidFill>
                  <a:schemeClr val="bg1"/>
                </a:solidFill>
                <a:latin typeface="Bahnschrift SemiBold" pitchFamily="34" charset="0"/>
              </a:rPr>
              <a:t>силы противника</a:t>
            </a:r>
            <a:r>
              <a:rPr lang="ru-RU" sz="2000" b="1" u="sng" dirty="0">
                <a:solidFill>
                  <a:schemeClr val="bg1"/>
                </a:solidFill>
                <a:latin typeface="Bahnschrift SemiBold" pitchFamily="34" charset="0"/>
              </a:rPr>
              <a:t> в бою.</a:t>
            </a:r>
          </a:p>
        </p:txBody>
      </p:sp>
      <p:pic>
        <p:nvPicPr>
          <p:cNvPr id="10" name="Picture 60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6" y="1900844"/>
            <a:ext cx="2306189" cy="3143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1" name="Group 7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3703722"/>
              </p:ext>
            </p:extLst>
          </p:nvPr>
        </p:nvGraphicFramePr>
        <p:xfrm>
          <a:off x="2956392" y="1987115"/>
          <a:ext cx="6049070" cy="2994660"/>
        </p:xfrm>
        <a:graphic>
          <a:graphicData uri="http://schemas.openxmlformats.org/drawingml/2006/table">
            <a:tbl>
              <a:tblPr/>
              <a:tblGrid>
                <a:gridCol w="4007154"/>
                <a:gridCol w="2041916"/>
              </a:tblGrid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Тип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наступательная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Характер боевого действия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Осколочное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Принцип действия механизма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дистанционное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и ударное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Время горения воспламененного запала.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Мгновенно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(3.3-4,3) сек.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Радиус убойного действия осколков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до 25 м   </a:t>
                      </a: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заряженной гранаты.                   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заряда ВВ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310 гр. 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114 гр.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Средняя дальность броска гранаты.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30 – 40 м.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25146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Вес ящика с гранатами.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14 кг. </a:t>
                      </a:r>
                      <a:endParaRPr kumimoji="0" lang="ru-RU" sz="12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4343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Количество гранат и запалов в ящике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20 шт.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T="34290" marB="34290" horzOverflow="overflow">
                    <a:lnL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5781879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BancoDi" pitchFamily="82" charset="0"/>
              </a:rPr>
              <a:t>устройство запала УЗРГМ</a:t>
            </a: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Rectangle 20"/>
          <p:cNvSpPr>
            <a:spLocks noChangeArrowheads="1"/>
          </p:cNvSpPr>
          <p:nvPr/>
        </p:nvSpPr>
        <p:spPr bwMode="auto">
          <a:xfrm>
            <a:off x="4553756" y="1131590"/>
            <a:ext cx="4399571" cy="366254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txBody>
          <a:bodyPr wrap="square" anchor="ctr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  <a:latin typeface="Bahnschrift Light Condensed" pitchFamily="34" charset="0"/>
              </a:rPr>
              <a:t>I</a:t>
            </a:r>
            <a:r>
              <a:rPr lang="en-US" sz="1600" b="1" dirty="0">
                <a:solidFill>
                  <a:srgbClr val="FF0000"/>
                </a:solidFill>
                <a:latin typeface="Bahnschrift Light Condensed" pitchFamily="34" charset="0"/>
              </a:rPr>
              <a:t>. </a:t>
            </a:r>
            <a:r>
              <a:rPr lang="ru-RU" sz="1600" b="1" dirty="0">
                <a:solidFill>
                  <a:srgbClr val="FF0000"/>
                </a:solidFill>
                <a:latin typeface="Bahnschrift Light Condensed" pitchFamily="34" charset="0"/>
              </a:rPr>
              <a:t>Ударный механизм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1 — трубка ударного механизма;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2 — направляющая шайба;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3 — боевая пружина;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4 — ударник;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5 — шайба ударника;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6 — спусковой рычаг;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7 — кольцо с предохранительной чекой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8 — соединительная втулка; </a:t>
            </a:r>
          </a:p>
          <a:p>
            <a:r>
              <a:rPr lang="en-US" sz="1600" b="1" dirty="0">
                <a:solidFill>
                  <a:srgbClr val="FF0000"/>
                </a:solidFill>
                <a:latin typeface="Bahnschrift Light Condensed" pitchFamily="34" charset="0"/>
              </a:rPr>
              <a:t>II. </a:t>
            </a:r>
            <a:r>
              <a:rPr lang="ru-RU" sz="1600" b="1" dirty="0">
                <a:solidFill>
                  <a:srgbClr val="FF0000"/>
                </a:solidFill>
                <a:latin typeface="Bahnschrift Light Condensed" pitchFamily="34" charset="0"/>
              </a:rPr>
              <a:t>Собственно запал.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9 — капсюль-воспламенитель;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10 — втулка замедлителя;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11 — замедлитель; </a:t>
            </a:r>
          </a:p>
          <a:p>
            <a:r>
              <a:rPr lang="ru-RU" sz="1600" b="1" dirty="0">
                <a:solidFill>
                  <a:srgbClr val="000066"/>
                </a:solidFill>
                <a:latin typeface="Bahnschrift Light Condensed" pitchFamily="34" charset="0"/>
              </a:rPr>
              <a:t>12 — капсюль-детонатор; 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1" t="16401" r="42690" b="7825"/>
          <a:stretch/>
        </p:blipFill>
        <p:spPr bwMode="auto">
          <a:xfrm>
            <a:off x="307975" y="783651"/>
            <a:ext cx="4028952" cy="42242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82280">
            <a:off x="8098261" y="114523"/>
            <a:ext cx="1056303" cy="1390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0690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ВЫ УЗНАЕТЕ: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3618734"/>
            <a:ext cx="3131840" cy="152476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99592" y="843558"/>
            <a:ext cx="7776864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Arial" pitchFamily="34" charset="0"/>
              <a:buChar char="•"/>
            </a:pPr>
            <a:r>
              <a:rPr lang="ru-RU" sz="2800" dirty="0">
                <a:solidFill>
                  <a:schemeClr val="bg1"/>
                </a:solidFill>
                <a:latin typeface="Bahnschrift Light" pitchFamily="34" charset="0"/>
              </a:rPr>
              <a:t>о вооружении стрелкового </a:t>
            </a: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отделения;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 </a:t>
            </a:r>
            <a:r>
              <a:rPr lang="ru-RU" sz="2800" dirty="0">
                <a:solidFill>
                  <a:schemeClr val="bg1"/>
                </a:solidFill>
                <a:latin typeface="Bahnschrift Light" pitchFamily="34" charset="0"/>
              </a:rPr>
              <a:t>видах стрелкового </a:t>
            </a: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оружия; </a:t>
            </a:r>
            <a:endParaRPr lang="ru-RU" sz="2800" dirty="0">
              <a:solidFill>
                <a:schemeClr val="bg1"/>
              </a:solidFill>
              <a:latin typeface="Bahnschrift Light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тактико-технические </a:t>
            </a:r>
            <a:r>
              <a:rPr lang="ru-RU" sz="2800" dirty="0">
                <a:solidFill>
                  <a:schemeClr val="bg1"/>
                </a:solidFill>
                <a:latin typeface="Bahnschrift Light" pitchFamily="34" charset="0"/>
              </a:rPr>
              <a:t>характеристики стрелкового </a:t>
            </a: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оружия и гранатометов;  </a:t>
            </a: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об </a:t>
            </a:r>
            <a:r>
              <a:rPr lang="ru-RU" sz="2800" dirty="0">
                <a:solidFill>
                  <a:schemeClr val="bg1"/>
                </a:solidFill>
                <a:latin typeface="Bahnschrift Light" pitchFamily="34" charset="0"/>
              </a:rPr>
              <a:t>устройстве и назначении стрелкового </a:t>
            </a: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оружия;</a:t>
            </a:r>
            <a:endParaRPr lang="ru-RU" sz="2800" dirty="0">
              <a:solidFill>
                <a:schemeClr val="bg1"/>
              </a:solidFill>
              <a:latin typeface="Bahnschrift Light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виды </a:t>
            </a:r>
            <a:r>
              <a:rPr lang="ru-RU" sz="2800" dirty="0">
                <a:solidFill>
                  <a:schemeClr val="bg1"/>
                </a:solidFill>
                <a:latin typeface="Bahnschrift Light" pitchFamily="34" charset="0"/>
              </a:rPr>
              <a:t>и тактико-технические характеристики ручных </a:t>
            </a: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гранат; </a:t>
            </a:r>
            <a:endParaRPr lang="ru-RU" sz="2800" dirty="0">
              <a:solidFill>
                <a:schemeClr val="bg1"/>
              </a:solidFill>
              <a:latin typeface="Bahnschrift Light" pitchFamily="34" charset="0"/>
            </a:endParaRPr>
          </a:p>
          <a:p>
            <a:pPr marL="342900" lvl="0" indent="-342900">
              <a:buFont typeface="Arial" pitchFamily="34" charset="0"/>
              <a:buChar char="•"/>
            </a:pPr>
            <a:r>
              <a:rPr lang="ru-RU" sz="2800" dirty="0" smtClean="0">
                <a:solidFill>
                  <a:schemeClr val="bg1"/>
                </a:solidFill>
                <a:latin typeface="Bahnschrift Light" pitchFamily="34" charset="0"/>
              </a:rPr>
              <a:t>о </a:t>
            </a:r>
            <a:r>
              <a:rPr lang="ru-RU" sz="2800" dirty="0">
                <a:solidFill>
                  <a:schemeClr val="bg1"/>
                </a:solidFill>
                <a:latin typeface="Bahnschrift Light" pitchFamily="34" charset="0"/>
              </a:rPr>
              <a:t>требованиях безопасности при обращении с оружием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05740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BancoDi" pitchFamily="82" charset="0"/>
              </a:rPr>
              <a:t>устройство запала </a:t>
            </a:r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УДЗ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918" y="804765"/>
            <a:ext cx="8205787" cy="408741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pic>
        <p:nvPicPr>
          <p:cNvPr id="9" name="Picture 8" descr="zapal_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7812361" y="118837"/>
            <a:ext cx="1077349" cy="1094033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88719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681513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ПРАВИЛА МЕТАНИЯ ГРАНАТЫ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395289" y="627460"/>
            <a:ext cx="5976937" cy="4708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endParaRPr lang="ru-RU" sz="2000" b="1" dirty="0">
              <a:latin typeface="Arial" charset="0"/>
            </a:endParaRPr>
          </a:p>
          <a:p>
            <a:endParaRPr lang="ru-RU" sz="2000" b="1" dirty="0">
              <a:latin typeface="Arial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—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взять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гранату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в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руку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и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пальцами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плотно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прижать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спусковой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рычаг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к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корпусу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гранаты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;</a:t>
            </a: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—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размахнуться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и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бросить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гранату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в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цель</a:t>
            </a:r>
            <a:r>
              <a:rPr lang="ru-RU" sz="2000" b="1" dirty="0">
                <a:solidFill>
                  <a:schemeClr val="bg1"/>
                </a:solidFill>
                <a:latin typeface="Bahnschrift SemiBold" pitchFamily="34" charset="0"/>
              </a:rPr>
              <a:t>,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после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метания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оборонительной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гранаты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укрыться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Bahnschrift SemiBold" pitchFamily="34" charset="0"/>
            </a:endParaRPr>
          </a:p>
          <a:p>
            <a:r>
              <a:rPr lang="ru-RU" sz="2000" b="1" dirty="0">
                <a:latin typeface="Arial" charset="0"/>
              </a:rPr>
              <a:t>	</a:t>
            </a:r>
            <a:endParaRPr lang="en-US" sz="2000" dirty="0">
              <a:latin typeface="Arial" charset="0"/>
            </a:endParaRPr>
          </a:p>
        </p:txBody>
      </p:sp>
      <p:pic>
        <p:nvPicPr>
          <p:cNvPr id="8" name="Picture 5" descr="Изготовка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456"/>
          <a:stretch>
            <a:fillRect/>
          </a:stretch>
        </p:blipFill>
        <p:spPr bwMode="auto">
          <a:xfrm>
            <a:off x="6615146" y="1221047"/>
            <a:ext cx="2193109" cy="1277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7"/>
          <p:cNvSpPr>
            <a:spLocks noChangeArrowheads="1"/>
          </p:cNvSpPr>
          <p:nvPr/>
        </p:nvSpPr>
        <p:spPr bwMode="auto">
          <a:xfrm>
            <a:off x="3203576" y="1977629"/>
            <a:ext cx="5769373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—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продолжая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плотно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прижимать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спусковой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рычаг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,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другой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рукой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сжать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(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выпрямить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)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концы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предохранительной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чеки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и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за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кольцо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пальцем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выдернуть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ее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из</a:t>
            </a:r>
            <a:r>
              <a:rPr lang="en-US" sz="2000" b="1" dirty="0">
                <a:solidFill>
                  <a:schemeClr val="bg1"/>
                </a:solidFill>
                <a:latin typeface="Bahnschrift SemiBold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Bahnschrift SemiBold" pitchFamily="34" charset="0"/>
              </a:rPr>
              <a:t>запала</a:t>
            </a:r>
            <a:r>
              <a:rPr lang="ru-RU" sz="2000" b="1" dirty="0">
                <a:solidFill>
                  <a:schemeClr val="bg1"/>
                </a:solidFill>
                <a:latin typeface="Bahnschrift SemiBold" pitchFamily="34" charset="0"/>
              </a:rPr>
              <a:t>;</a:t>
            </a:r>
            <a:endParaRPr lang="en-US" sz="2000" b="1" dirty="0">
              <a:solidFill>
                <a:schemeClr val="bg1"/>
              </a:solidFill>
              <a:latin typeface="Bahnschrift SemiBold" pitchFamily="34" charset="0"/>
            </a:endParaRPr>
          </a:p>
        </p:txBody>
      </p:sp>
      <p:pic>
        <p:nvPicPr>
          <p:cNvPr id="12" name="Picture 8" descr="Изготовка 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43471"/>
            <a:ext cx="2228850" cy="12608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ectangle 9"/>
          <p:cNvSpPr>
            <a:spLocks noChangeArrowheads="1"/>
          </p:cNvSpPr>
          <p:nvPr/>
        </p:nvSpPr>
        <p:spPr bwMode="auto">
          <a:xfrm>
            <a:off x="155574" y="627460"/>
            <a:ext cx="898842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  <a:latin typeface="Bahnschrift SemiBold" pitchFamily="34" charset="0"/>
              </a:rPr>
              <a:t>Оружие при этом должно находиться в положении, обеспечивающем немедленную изготовку к действию (в левой руке, в положении «На грудь», на бруствере окопа и т. д.).</a:t>
            </a:r>
            <a:r>
              <a:rPr lang="en-US" sz="1400" dirty="0">
                <a:solidFill>
                  <a:srgbClr val="FF0000"/>
                </a:solidFill>
                <a:latin typeface="Bahnschrift SemiBold" pitchFamily="34" charset="0"/>
              </a:rPr>
              <a:t> </a:t>
            </a:r>
          </a:p>
        </p:txBody>
      </p:sp>
      <p:pic>
        <p:nvPicPr>
          <p:cNvPr id="14" name="Picture 10" descr="Изготовка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333"/>
          <a:stretch>
            <a:fillRect/>
          </a:stretch>
        </p:blipFill>
        <p:spPr bwMode="auto">
          <a:xfrm>
            <a:off x="6372226" y="3579862"/>
            <a:ext cx="2600723" cy="125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22054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3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Снайперская винтовка СВД: ТТХ, фото, описание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1085" y="4079208"/>
            <a:ext cx="1643323" cy="363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ВИДЫ СТРЕЛКОВОГО ОРУЖИЯ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grpSp>
        <p:nvGrpSpPr>
          <p:cNvPr id="8" name="Group 36"/>
          <p:cNvGrpSpPr>
            <a:grpSpLocks/>
          </p:cNvGrpSpPr>
          <p:nvPr/>
        </p:nvGrpSpPr>
        <p:grpSpPr bwMode="auto">
          <a:xfrm>
            <a:off x="874700" y="1167595"/>
            <a:ext cx="7234017" cy="3815172"/>
            <a:chOff x="624" y="1041"/>
            <a:chExt cx="4743" cy="2943"/>
          </a:xfrm>
        </p:grpSpPr>
        <p:sp>
          <p:nvSpPr>
            <p:cNvPr id="10" name="Text Box 3"/>
            <p:cNvSpPr txBox="1">
              <a:spLocks noChangeArrowheads="1"/>
            </p:cNvSpPr>
            <p:nvPr/>
          </p:nvSpPr>
          <p:spPr bwMode="auto">
            <a:xfrm>
              <a:off x="624" y="1157"/>
              <a:ext cx="384" cy="282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810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anchor="ctr" anchorCtr="1"/>
            <a:lstStyle/>
            <a:p>
              <a:pPr>
                <a:defRPr/>
              </a:pPr>
              <a:r>
                <a:rPr lang="ru-RU" b="1" i="0" dirty="0">
                  <a:solidFill>
                    <a:schemeClr val="bg2"/>
                  </a:solidFill>
                </a:rPr>
                <a:t> </a:t>
              </a:r>
              <a:r>
                <a:rPr lang="ru-RU" sz="2000" b="1" i="0" dirty="0">
                  <a:solidFill>
                    <a:schemeClr val="bg2"/>
                  </a:solidFill>
                </a:rPr>
                <a:t>В</a:t>
              </a:r>
            </a:p>
            <a:p>
              <a:pPr>
                <a:defRPr/>
              </a:pPr>
              <a:r>
                <a:rPr lang="ru-RU" sz="2000" b="1" i="0" dirty="0">
                  <a:solidFill>
                    <a:schemeClr val="bg2"/>
                  </a:solidFill>
                </a:rPr>
                <a:t> </a:t>
              </a:r>
            </a:p>
            <a:p>
              <a:pPr>
                <a:defRPr/>
              </a:pPr>
              <a:r>
                <a:rPr lang="ru-RU" sz="2000" b="1" i="0" dirty="0">
                  <a:solidFill>
                    <a:schemeClr val="bg2"/>
                  </a:solidFill>
                </a:rPr>
                <a:t> И</a:t>
              </a:r>
            </a:p>
            <a:p>
              <a:pPr>
                <a:defRPr/>
              </a:pPr>
              <a:r>
                <a:rPr lang="ru-RU" sz="2000" b="1" i="0" dirty="0">
                  <a:solidFill>
                    <a:schemeClr val="bg2"/>
                  </a:solidFill>
                </a:rPr>
                <a:t> </a:t>
              </a:r>
            </a:p>
            <a:p>
              <a:pPr>
                <a:defRPr/>
              </a:pPr>
              <a:r>
                <a:rPr lang="ru-RU" sz="2000" b="1" i="0" dirty="0">
                  <a:solidFill>
                    <a:schemeClr val="bg2"/>
                  </a:solidFill>
                </a:rPr>
                <a:t> Д</a:t>
              </a:r>
            </a:p>
            <a:p>
              <a:pPr>
                <a:defRPr/>
              </a:pPr>
              <a:r>
                <a:rPr lang="ru-RU" sz="2000" b="1" i="0" dirty="0">
                  <a:solidFill>
                    <a:schemeClr val="bg2"/>
                  </a:solidFill>
                </a:rPr>
                <a:t> </a:t>
              </a:r>
            </a:p>
            <a:p>
              <a:pPr>
                <a:defRPr/>
              </a:pPr>
              <a:r>
                <a:rPr lang="ru-RU" sz="2000" b="1" i="0" dirty="0">
                  <a:solidFill>
                    <a:schemeClr val="bg2"/>
                  </a:solidFill>
                </a:rPr>
                <a:t> Ы</a:t>
              </a:r>
            </a:p>
            <a:p>
              <a:pPr algn="ctr">
                <a:defRPr/>
              </a:pPr>
              <a:endParaRPr lang="ru-RU" b="1" i="0" dirty="0">
                <a:solidFill>
                  <a:schemeClr val="bg2"/>
                </a:solidFill>
              </a:endParaRPr>
            </a:p>
          </p:txBody>
        </p:sp>
        <p:sp>
          <p:nvSpPr>
            <p:cNvPr id="11" name="Text Box 4"/>
            <p:cNvSpPr txBox="1">
              <a:spLocks noChangeArrowheads="1"/>
            </p:cNvSpPr>
            <p:nvPr/>
          </p:nvSpPr>
          <p:spPr bwMode="auto">
            <a:xfrm>
              <a:off x="1584" y="1157"/>
              <a:ext cx="1920" cy="194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>
                <a:defRPr/>
              </a:pPr>
              <a:r>
                <a:rPr lang="ru-RU" sz="1600" i="0" dirty="0">
                  <a:solidFill>
                    <a:schemeClr val="bg1"/>
                  </a:solidFill>
                </a:rPr>
                <a:t>пистолеты</a:t>
              </a:r>
              <a:r>
                <a:rPr lang="en-US" sz="1600" i="0" dirty="0">
                  <a:solidFill>
                    <a:schemeClr val="bg1"/>
                  </a:solidFill>
                </a:rPr>
                <a:t> </a:t>
              </a:r>
              <a:r>
                <a:rPr lang="ru-RU" sz="1600" i="0" dirty="0">
                  <a:solidFill>
                    <a:schemeClr val="bg1"/>
                  </a:solidFill>
                </a:rPr>
                <a:t>и револьверы</a:t>
              </a:r>
            </a:p>
          </p:txBody>
        </p:sp>
        <p:sp>
          <p:nvSpPr>
            <p:cNvPr id="12" name="Text Box 5"/>
            <p:cNvSpPr txBox="1">
              <a:spLocks noChangeArrowheads="1"/>
            </p:cNvSpPr>
            <p:nvPr/>
          </p:nvSpPr>
          <p:spPr bwMode="auto">
            <a:xfrm>
              <a:off x="1584" y="2242"/>
              <a:ext cx="1920" cy="2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600" i="0" dirty="0">
                  <a:solidFill>
                    <a:schemeClr val="bg2"/>
                  </a:solidFill>
                </a:rPr>
                <a:t>ручные пулеметы</a:t>
              </a:r>
            </a:p>
          </p:txBody>
        </p:sp>
        <p:sp>
          <p:nvSpPr>
            <p:cNvPr id="13" name="AutoShape 6"/>
            <p:cNvSpPr>
              <a:spLocks noChangeArrowheads="1"/>
            </p:cNvSpPr>
            <p:nvPr/>
          </p:nvSpPr>
          <p:spPr bwMode="auto">
            <a:xfrm>
              <a:off x="1021" y="1225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4" name="AutoShape 7"/>
            <p:cNvSpPr>
              <a:spLocks noChangeArrowheads="1"/>
            </p:cNvSpPr>
            <p:nvPr/>
          </p:nvSpPr>
          <p:spPr bwMode="auto">
            <a:xfrm>
              <a:off x="1008" y="2304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5" name="Text Box 8"/>
            <p:cNvSpPr txBox="1">
              <a:spLocks noChangeArrowheads="1"/>
            </p:cNvSpPr>
            <p:nvPr/>
          </p:nvSpPr>
          <p:spPr bwMode="auto">
            <a:xfrm>
              <a:off x="1584" y="1506"/>
              <a:ext cx="1920" cy="23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600" i="0" dirty="0">
                  <a:solidFill>
                    <a:schemeClr val="bg1"/>
                  </a:solidFill>
                </a:rPr>
                <a:t>пистолеты-пулеметы</a:t>
              </a:r>
            </a:p>
          </p:txBody>
        </p:sp>
        <p:sp>
          <p:nvSpPr>
            <p:cNvPr id="16" name="AutoShape 9"/>
            <p:cNvSpPr>
              <a:spLocks noChangeArrowheads="1"/>
            </p:cNvSpPr>
            <p:nvPr/>
          </p:nvSpPr>
          <p:spPr bwMode="auto">
            <a:xfrm>
              <a:off x="1021" y="1574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7" name="Text Box 10"/>
            <p:cNvSpPr txBox="1">
              <a:spLocks noChangeArrowheads="1"/>
            </p:cNvSpPr>
            <p:nvPr/>
          </p:nvSpPr>
          <p:spPr bwMode="auto">
            <a:xfrm>
              <a:off x="1584" y="1893"/>
              <a:ext cx="1920" cy="220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>
                <a:defRPr/>
              </a:pPr>
              <a:r>
                <a:rPr lang="ru-RU" sz="1600" i="0" dirty="0">
                  <a:solidFill>
                    <a:schemeClr val="bg2"/>
                  </a:solidFill>
                </a:rPr>
                <a:t>автоматы </a:t>
              </a:r>
              <a:r>
                <a:rPr lang="ru-RU" sz="1600" i="0" dirty="0" smtClean="0">
                  <a:solidFill>
                    <a:schemeClr val="bg2"/>
                  </a:solidFill>
                </a:rPr>
                <a:t>(штурмовые винтовки)</a:t>
              </a:r>
              <a:endParaRPr lang="ru-RU" sz="1600" i="0" dirty="0">
                <a:solidFill>
                  <a:schemeClr val="bg2"/>
                </a:solidFill>
              </a:endParaRPr>
            </a:p>
          </p:txBody>
        </p:sp>
        <p:sp>
          <p:nvSpPr>
            <p:cNvPr id="18" name="AutoShape 11"/>
            <p:cNvSpPr>
              <a:spLocks noChangeArrowheads="1"/>
            </p:cNvSpPr>
            <p:nvPr/>
          </p:nvSpPr>
          <p:spPr bwMode="auto">
            <a:xfrm>
              <a:off x="1021" y="1968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9" name="Text Box 12"/>
            <p:cNvSpPr txBox="1">
              <a:spLocks noChangeArrowheads="1"/>
            </p:cNvSpPr>
            <p:nvPr/>
          </p:nvSpPr>
          <p:spPr bwMode="auto">
            <a:xfrm>
              <a:off x="1584" y="2524"/>
              <a:ext cx="1920" cy="22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600" i="0" dirty="0">
                  <a:solidFill>
                    <a:schemeClr val="bg2"/>
                  </a:solidFill>
                </a:rPr>
                <a:t>единые пулеметы</a:t>
              </a:r>
            </a:p>
          </p:txBody>
        </p:sp>
        <p:sp>
          <p:nvSpPr>
            <p:cNvPr id="20" name="AutoShape 13"/>
            <p:cNvSpPr>
              <a:spLocks noChangeArrowheads="1"/>
            </p:cNvSpPr>
            <p:nvPr/>
          </p:nvSpPr>
          <p:spPr bwMode="auto">
            <a:xfrm>
              <a:off x="1021" y="2606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AutoShape 14"/>
            <p:cNvSpPr>
              <a:spLocks noChangeArrowheads="1"/>
            </p:cNvSpPr>
            <p:nvPr/>
          </p:nvSpPr>
          <p:spPr bwMode="auto">
            <a:xfrm>
              <a:off x="1027" y="3327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2" name="AutoShape 15"/>
            <p:cNvSpPr>
              <a:spLocks noChangeArrowheads="1"/>
            </p:cNvSpPr>
            <p:nvPr/>
          </p:nvSpPr>
          <p:spPr bwMode="auto">
            <a:xfrm>
              <a:off x="1021" y="2987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AutoShape 16"/>
            <p:cNvSpPr>
              <a:spLocks noChangeArrowheads="1"/>
            </p:cNvSpPr>
            <p:nvPr/>
          </p:nvSpPr>
          <p:spPr bwMode="auto">
            <a:xfrm>
              <a:off x="1035" y="3706"/>
              <a:ext cx="528" cy="96"/>
            </a:xfrm>
            <a:prstGeom prst="rightArrow">
              <a:avLst>
                <a:gd name="adj1" fmla="val 50000"/>
                <a:gd name="adj2" fmla="val 137500"/>
              </a:avLst>
            </a:prstGeom>
            <a:gradFill rotWithShape="0">
              <a:gsLst>
                <a:gs pos="0">
                  <a:srgbClr val="A9A900"/>
                </a:gs>
                <a:gs pos="100000">
                  <a:srgbClr val="FFFF00"/>
                </a:gs>
              </a:gsLst>
              <a:lin ang="0" scaled="1"/>
            </a:gradFill>
            <a:ln w="28575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cene3d>
              <a:camera prst="perspectiveFront" fov="5100000">
                <a:rot lat="0" lon="2100000" rev="0"/>
              </a:camera>
              <a:lightRig rig="flood" dir="t">
                <a:rot lat="0" lon="0" rev="13800000"/>
              </a:lightRig>
            </a:scene3d>
            <a:sp3d extrusionH="107950" prstMaterial="plastic">
              <a:bevelT w="82550" h="63500" prst="divot"/>
              <a:bevelB/>
            </a:sp3d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4" name="Text Box 17"/>
            <p:cNvSpPr txBox="1">
              <a:spLocks noChangeArrowheads="1"/>
            </p:cNvSpPr>
            <p:nvPr/>
          </p:nvSpPr>
          <p:spPr bwMode="auto">
            <a:xfrm>
              <a:off x="1584" y="3235"/>
              <a:ext cx="1920" cy="22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600" i="0" dirty="0">
                  <a:solidFill>
                    <a:schemeClr val="bg2"/>
                  </a:solidFill>
                </a:rPr>
                <a:t>снайперские винтовки</a:t>
              </a:r>
            </a:p>
          </p:txBody>
        </p:sp>
        <p:sp>
          <p:nvSpPr>
            <p:cNvPr id="25" name="Text Box 18"/>
            <p:cNvSpPr txBox="1">
              <a:spLocks noChangeArrowheads="1"/>
            </p:cNvSpPr>
            <p:nvPr/>
          </p:nvSpPr>
          <p:spPr bwMode="auto">
            <a:xfrm>
              <a:off x="1584" y="2898"/>
              <a:ext cx="1920" cy="225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600" i="0" dirty="0">
                  <a:solidFill>
                    <a:schemeClr val="bg2"/>
                  </a:solidFill>
                </a:rPr>
                <a:t>крупнокалиберные пулеметы</a:t>
              </a:r>
            </a:p>
          </p:txBody>
        </p:sp>
        <p:sp>
          <p:nvSpPr>
            <p:cNvPr id="26" name="Text Box 19"/>
            <p:cNvSpPr txBox="1">
              <a:spLocks noChangeArrowheads="1"/>
            </p:cNvSpPr>
            <p:nvPr/>
          </p:nvSpPr>
          <p:spPr bwMode="auto">
            <a:xfrm>
              <a:off x="1584" y="3610"/>
              <a:ext cx="1920" cy="26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0">
              <a:noFill/>
              <a:miter lim="800000"/>
              <a:headEnd/>
              <a:tailEnd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rIns="0" anchor="ctr" anchorCtr="1"/>
            <a:lstStyle/>
            <a:p>
              <a:pPr algn="ctr">
                <a:spcBef>
                  <a:spcPct val="50000"/>
                </a:spcBef>
                <a:defRPr/>
              </a:pPr>
              <a:r>
                <a:rPr lang="ru-RU" sz="1600" i="0" dirty="0">
                  <a:solidFill>
                    <a:schemeClr val="bg2"/>
                  </a:solidFill>
                </a:rPr>
                <a:t>специальное оружие</a:t>
              </a:r>
            </a:p>
          </p:txBody>
        </p:sp>
        <p:pic>
          <p:nvPicPr>
            <p:cNvPr id="27" name="Picture 20" descr="1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2" y="1041"/>
              <a:ext cx="714" cy="3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8" name="Picture 21" descr="6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9" y="1041"/>
              <a:ext cx="714" cy="38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9" name="Picture 22" descr="VSS00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" y="3287"/>
              <a:ext cx="704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1" name="Picture 24" descr="PK097701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2590"/>
              <a:ext cx="776" cy="2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2" name="Picture 25" descr="PK128001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1" y="2602"/>
              <a:ext cx="816" cy="33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3" name="Picture 26" descr="528RPK62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2242"/>
              <a:ext cx="776" cy="3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4" name="Picture 27" descr="oc02"/>
            <p:cNvPicPr>
              <a:picLocks noChangeAspect="1" noChangeArrowheads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79" y="1544"/>
              <a:ext cx="635" cy="25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5" name="Picture 28" descr="KAS001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32" y="1544"/>
              <a:ext cx="754" cy="25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6" name="Picture 29" descr="_аек971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18" y="1854"/>
              <a:ext cx="1547" cy="3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7" name="Picture 30" descr="_пб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96" y="3696"/>
              <a:ext cx="664" cy="25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39" name="Picture 32" descr="_тишина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28" y="3627"/>
              <a:ext cx="720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0" name="Picture 33" descr="528RPK65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51" y="2242"/>
              <a:ext cx="753" cy="31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41" name="Picture 34" descr="http://www.shipunov.com/prr/str/cannons/images/nsv12.jpg"/>
            <p:cNvPicPr>
              <a:picLocks noChangeAspect="1" noChangeArrowheads="1"/>
            </p:cNvPicPr>
            <p:nvPr/>
          </p:nvPicPr>
          <p:blipFill>
            <a:blip r:embed="rId16" r:link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99" y="2939"/>
              <a:ext cx="912" cy="3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3078" name="Picture 6" descr="АК-74 | Воины и военная техника вики | Fandom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93665" y="2221532"/>
            <a:ext cx="2359481" cy="409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6993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ВООРУЖЕНИЕ МОТОСТРЕЛКОВОГО ОТДЕЛЕНИЯ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677"/>
          <a:stretch/>
        </p:blipFill>
        <p:spPr>
          <a:xfrm rot="21100919">
            <a:off x="450152" y="867652"/>
            <a:ext cx="4424623" cy="129475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61" b="21973"/>
          <a:stretch/>
        </p:blipFill>
        <p:spPr>
          <a:xfrm>
            <a:off x="0" y="1863929"/>
            <a:ext cx="4638812" cy="141564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495" b="912"/>
          <a:stretch/>
        </p:blipFill>
        <p:spPr>
          <a:xfrm rot="628710">
            <a:off x="467776" y="3052206"/>
            <a:ext cx="4059238" cy="148797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3921900"/>
            <a:ext cx="4643616" cy="110590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994192" y="843558"/>
            <a:ext cx="356059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Book Antiqua" pitchFamily="18" charset="0"/>
              </a:rPr>
              <a:t>Автомат Калашникова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Book Antiqua" pitchFamily="18" charset="0"/>
              </a:rPr>
              <a:t>(АК -74М)</a:t>
            </a:r>
            <a:endParaRPr lang="ru-RU" sz="24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373528" y="1906748"/>
            <a:ext cx="469551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Book Antiqua" pitchFamily="18" charset="0"/>
              </a:rPr>
              <a:t>Ручной пулемет Калашникова 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Book Antiqua" pitchFamily="18" charset="0"/>
              </a:rPr>
              <a:t>(РПК, ПКМ)</a:t>
            </a:r>
            <a:endParaRPr lang="ru-RU" sz="24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373528" y="2975691"/>
            <a:ext cx="476604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Book Antiqua" pitchFamily="18" charset="0"/>
              </a:rPr>
              <a:t>Снайперская винтовка Драгунова 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Book Antiqua" pitchFamily="18" charset="0"/>
              </a:rPr>
              <a:t>(СВД)</a:t>
            </a:r>
            <a:endParaRPr lang="ru-RU" sz="2200" dirty="0">
              <a:solidFill>
                <a:schemeClr val="bg1"/>
              </a:solidFill>
              <a:latin typeface="Book Antiqua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123191" y="3573840"/>
            <a:ext cx="30598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Book Antiqua" pitchFamily="18" charset="0"/>
              </a:rPr>
              <a:t>Ручной противотанковый гранатомет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Book Antiqua" pitchFamily="18" charset="0"/>
              </a:rPr>
              <a:t>(РПГ-7)</a:t>
            </a:r>
            <a:endParaRPr lang="ru-RU" sz="2400" dirty="0">
              <a:solidFill>
                <a:schemeClr val="bg1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9402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АВТОМАТ КАЛАШНИКОВА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pic>
        <p:nvPicPr>
          <p:cNvPr id="10" name="Picture 2" descr="29540865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89" b="7496"/>
          <a:stretch/>
        </p:blipFill>
        <p:spPr bwMode="auto">
          <a:xfrm>
            <a:off x="118330" y="1167594"/>
            <a:ext cx="8893175" cy="38315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907704" y="705929"/>
            <a:ext cx="5641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Bahnschrift Light Condensed" pitchFamily="34" charset="0"/>
              </a:rPr>
              <a:t>Модификации автомата Калашникова</a:t>
            </a:r>
            <a:endParaRPr lang="ru-RU" sz="2400" dirty="0">
              <a:solidFill>
                <a:schemeClr val="bg1"/>
              </a:solidFill>
              <a:latin typeface="Bahnschrift Light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390125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АВТОМАТ КАЛАШНИКОВА (АК-74М)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pic>
        <p:nvPicPr>
          <p:cNvPr id="8" name="Рисунок 7" descr="ak 74 2va_enl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2469" y="897747"/>
            <a:ext cx="8064896" cy="2052228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9" name="tabl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798" y="2980128"/>
            <a:ext cx="5838355" cy="2160240"/>
          </a:xfrm>
          <a:prstGeom prst="rect">
            <a:avLst/>
          </a:prstGeom>
        </p:spPr>
      </p:pic>
      <p:pic>
        <p:nvPicPr>
          <p:cNvPr id="5124" name="Picture 4" descr="Набор: Магазин АК74 / Сайга снаряженный патронами 5, 45х39 30шт купить с  доставко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3003798"/>
            <a:ext cx="2808312" cy="2106234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6" t="9826" r="6442" b="41911"/>
          <a:stretch/>
        </p:blipFill>
        <p:spPr bwMode="auto">
          <a:xfrm>
            <a:off x="5580112" y="2085696"/>
            <a:ext cx="2705464" cy="770759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2060854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АВТОМАТ КАЛАШНИКОВА (АК-74М)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5575" y="843558"/>
            <a:ext cx="547260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>
                <a:solidFill>
                  <a:schemeClr val="bg1"/>
                </a:solidFill>
                <a:latin typeface="Bahnschrift Light" pitchFamily="34" charset="0"/>
              </a:rPr>
              <a:t>Автомат Калашникова – является      индивидуальным оружием, и предназначен для уничтожения живой силы противника и поражения его огневых средств. </a:t>
            </a:r>
          </a:p>
          <a:p>
            <a:pPr algn="just"/>
            <a:r>
              <a:rPr lang="ru-RU" sz="2000" b="1" dirty="0">
                <a:solidFill>
                  <a:schemeClr val="bg1"/>
                </a:solidFill>
                <a:latin typeface="Bahnschrift Light" pitchFamily="34" charset="0"/>
              </a:rPr>
              <a:t>Для поражения противника в рукопашном бою к автомату присоединяется штык-нож.    </a:t>
            </a:r>
          </a:p>
        </p:txBody>
      </p:sp>
      <p:pic>
        <p:nvPicPr>
          <p:cNvPr id="7170" name="Picture 2" descr="ММГ штык-нож Концерн Калашников НС-АК (6Х5, черный, с пропилом, пластик,  ИжМаш) купить в Москве и СПБ, цена 3990 руб. Доставка по РФ!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6523" y="957754"/>
            <a:ext cx="2958050" cy="1613996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glow" dir="t">
              <a:rot lat="0" lon="0" rev="14100000"/>
            </a:lightRig>
          </a:scene3d>
          <a:sp3d prstMaterial="softEdge">
            <a:bevelT w="127000" prst="artDeco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96136" y="2762386"/>
            <a:ext cx="3168352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900" b="1" dirty="0" smtClean="0">
                <a:solidFill>
                  <a:schemeClr val="bg1"/>
                </a:solidFill>
                <a:latin typeface="Bahnschrift Light" pitchFamily="34" charset="0"/>
              </a:rPr>
              <a:t>Для </a:t>
            </a:r>
            <a:r>
              <a:rPr lang="ru-RU" sz="1900" b="1" dirty="0">
                <a:solidFill>
                  <a:schemeClr val="bg1"/>
                </a:solidFill>
                <a:latin typeface="Bahnschrift Light" pitchFamily="34" charset="0"/>
              </a:rPr>
              <a:t>стрельбы и наблюдения в условиях естественной ночной освещенности к автоматам АК 74Н присоединяется ночной стрелковый прицел универсальный НСПУ</a:t>
            </a:r>
            <a:endParaRPr lang="ru-RU" sz="1900" dirty="0">
              <a:solidFill>
                <a:schemeClr val="bg1"/>
              </a:solidFill>
              <a:latin typeface="Bahnschrift Light" pitchFamily="34" charset="0"/>
            </a:endParaRPr>
          </a:p>
        </p:txBody>
      </p:sp>
      <p:sp>
        <p:nvSpPr>
          <p:cNvPr id="6" name="AutoShape 4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4" name="Picture 6" descr="Автомат АК-74М с ночным прицелом НСПУ-3, подствольным гранатометом ГП-25 и  с примкнутым штык-ножом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4" y="3395141"/>
            <a:ext cx="5362511" cy="171568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9371587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4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Максим\Desktop\Фон презентации\1611212020_35-p-fon-dlya-prezentatsii-armii-rossii-3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166" y="0"/>
            <a:ext cx="9158166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14166" y="27"/>
            <a:ext cx="9158166" cy="843531"/>
          </a:xfrm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relaxedInset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ru-RU" sz="3600" dirty="0">
                <a:solidFill>
                  <a:schemeClr val="bg1"/>
                </a:solidFill>
                <a:latin typeface="BancoDi" pitchFamily="82" charset="0"/>
              </a:rPr>
              <a:t>АВТОМАТ </a:t>
            </a:r>
            <a:r>
              <a:rPr lang="ru-RU" sz="3600" dirty="0" smtClean="0">
                <a:solidFill>
                  <a:schemeClr val="bg1"/>
                </a:solidFill>
                <a:latin typeface="BancoDi" pitchFamily="82" charset="0"/>
              </a:rPr>
              <a:t>КАЛАШНИКОВА (АК-12)</a:t>
            </a:r>
            <a:endParaRPr lang="ru-RU" sz="3600" dirty="0">
              <a:solidFill>
                <a:schemeClr val="bg1"/>
              </a:solidFill>
              <a:latin typeface="BancoDi" pitchFamily="82" charset="0"/>
            </a:endParaRPr>
          </a:p>
        </p:txBody>
      </p:sp>
      <p:sp>
        <p:nvSpPr>
          <p:cNvPr id="4" name="AutoShape 2" descr="Ночной стрелковый прицел унифицированный НСПУ, оригинал СССР"/>
          <p:cNvSpPr>
            <a:spLocks noChangeAspect="1" noChangeArrowheads="1"/>
          </p:cNvSpPr>
          <p:nvPr/>
        </p:nvSpPr>
        <p:spPr bwMode="auto">
          <a:xfrm>
            <a:off x="155575" y="-108347"/>
            <a:ext cx="304800" cy="228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6" name="Picture 2" descr="Автомат Калашникова АК-12 || Группа компаний «Калашников»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89" y="915566"/>
            <a:ext cx="5712569" cy="1782200"/>
          </a:xfrm>
          <a:prstGeom prst="rect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3" name="Прямоугольник 2"/>
          <p:cNvSpPr/>
          <p:nvPr/>
        </p:nvSpPr>
        <p:spPr>
          <a:xfrm>
            <a:off x="120079" y="2787775"/>
            <a:ext cx="420040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ClrTx/>
              <a:buFontTx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altLang="ru-RU" sz="1600" b="1" dirty="0" smtClean="0">
                <a:solidFill>
                  <a:schemeClr val="bg1"/>
                </a:solidFill>
                <a:latin typeface="Bahnschrift Light Condensed" pitchFamily="34" charset="0"/>
              </a:rPr>
              <a:t>АК-12 </a:t>
            </a:r>
            <a:r>
              <a:rPr lang="ru-RU" altLang="ru-RU" sz="1600" b="1" dirty="0">
                <a:solidFill>
                  <a:schemeClr val="bg1"/>
                </a:solidFill>
                <a:latin typeface="Bahnschrift Light Condensed" pitchFamily="34" charset="0"/>
              </a:rPr>
              <a:t>представляет собой перспективную разработку концерна «Калашников». Главной особенностью АК-12 является повышенная эргономика оружия в сравнении с его предшественниками - АК-74, АК-74М, АКМ. Проведенные работы повысили кучность стрельбы, надежность работы и служебный ресурс.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04249" y="1221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1004814"/>
            <a:ext cx="3170122" cy="18928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altLang="ru-RU" sz="1600" b="1" dirty="0" smtClean="0">
                <a:solidFill>
                  <a:schemeClr val="bg1"/>
                </a:solidFill>
                <a:latin typeface="Bahnschrift Light Condensed" pitchFamily="34" charset="0"/>
              </a:rPr>
              <a:t>Последним достижением Калашникова стал  автоматический карабин АК-12 (образца 2012 года), которому предшествовали автоматы сотой серии </a:t>
            </a:r>
            <a:r>
              <a:rPr lang="ru-RU" altLang="ru-RU" b="1" dirty="0" smtClean="0">
                <a:solidFill>
                  <a:schemeClr val="bg1"/>
                </a:solidFill>
                <a:latin typeface="Bahnschrift Light Condensed" pitchFamily="34" charset="0"/>
              </a:rPr>
              <a:t>(АК101, АК102 и </a:t>
            </a:r>
            <a:r>
              <a:rPr lang="ru-RU" altLang="ru-RU" b="1" dirty="0" err="1" smtClean="0">
                <a:solidFill>
                  <a:schemeClr val="bg1"/>
                </a:solidFill>
                <a:latin typeface="Bahnschrift Light Condensed" pitchFamily="34" charset="0"/>
              </a:rPr>
              <a:t>т.д</a:t>
            </a:r>
            <a:r>
              <a:rPr lang="ru-RU" altLang="ru-RU" b="1" dirty="0" smtClean="0">
                <a:solidFill>
                  <a:schemeClr val="bg1"/>
                </a:solidFill>
                <a:latin typeface="Bahnschrift Light Condensed" pitchFamily="34" charset="0"/>
              </a:rPr>
              <a:t>)</a:t>
            </a:r>
            <a:endParaRPr lang="ru-RU" dirty="0">
              <a:solidFill>
                <a:schemeClr val="bg1"/>
              </a:solidFill>
              <a:latin typeface="Bahnschrift Light Condensed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7791" y="2897640"/>
            <a:ext cx="4626209" cy="2136904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16021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612</TotalTime>
  <Words>1209</Words>
  <Application>Microsoft Office PowerPoint</Application>
  <PresentationFormat>Экран (16:9)</PresentationFormat>
  <Paragraphs>217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 «Виды, назначение и тактико-технические характеристики стрелкового оружия и ручных гранат Вооруженных Сил Российской Федерации»</vt:lpstr>
      <vt:lpstr>ЦЕЛЬ ЗАНЯТИЯ:</vt:lpstr>
      <vt:lpstr>ВЫ УЗНАЕТЕ:</vt:lpstr>
      <vt:lpstr>ВИДЫ СТРЕЛКОВОГО ОРУЖИЯ</vt:lpstr>
      <vt:lpstr>ВООРУЖЕНИЕ МОТОСТРЕЛКОВОГО ОТДЕЛЕНИЯ</vt:lpstr>
      <vt:lpstr>АВТОМАТ КАЛАШНИКОВА</vt:lpstr>
      <vt:lpstr>АВТОМАТ КАЛАШНИКОВА (АК-74М)</vt:lpstr>
      <vt:lpstr>АВТОМАТ КАЛАШНИКОВА (АК-74М)</vt:lpstr>
      <vt:lpstr>АВТОМАТ КАЛАШНИКОВА (АК-12)</vt:lpstr>
      <vt:lpstr>УСТРОЙСТВО АВТОМАТА КАЛАШНИКОВА</vt:lpstr>
      <vt:lpstr>РУЧНОЙ ПУЛЕМЕТ КАЛАШНИКОВА (РПК-74)</vt:lpstr>
      <vt:lpstr>РУЧНОЙ ПУЛЕМЕТ КАЛАШНИКОВА (РПК-74)</vt:lpstr>
      <vt:lpstr>БОЕПРИПАСЫ</vt:lpstr>
      <vt:lpstr>СНАЙПЕРСКАЯ ВИНТОВКА ДРАГУНОВА (СВД)</vt:lpstr>
      <vt:lpstr>СНАЙПЕРСКАЯ ВИНТОВКА ДРАГУНОВА (СВД)</vt:lpstr>
      <vt:lpstr>СНАЙПЕРСКАЯ ВИНТОВКА ДРАГУНОВА (СВД)</vt:lpstr>
      <vt:lpstr>СНАЙПЕРСКАЯ ВИНТОВКА ДРАГУНОВА (СВД)</vt:lpstr>
      <vt:lpstr>ПРАВИЛА БЕЗОПАСНОСТИ ПРИ ОБРАЩЕНИИ СО СТРЕЛКОВЫМ ОРУЖИЕМ</vt:lpstr>
      <vt:lpstr>РУЧНОЙ ПРОТИВОТАНКОВЫЙ ГРАНАТОМЕТ (РПГ-7)</vt:lpstr>
      <vt:lpstr>РУЧНОЙ ПРОТИВОТАНКОВЫЙ ГРАНАТОМЕТ (РПГ-7)</vt:lpstr>
      <vt:lpstr>РУЧНОЙ ПРОТИВОТАНКОВЫЙ ГРАНАТОМЕТ (РПГ-7)</vt:lpstr>
      <vt:lpstr>РУЧНОЙ ПРОТИВОТАНКОВЫЙ ГРАНАТОМЕТ (РПГ-7)</vt:lpstr>
      <vt:lpstr>РУЧНОЙ ПРОТИВОТАНКОВЫЙ ГРАНАТОМЕТ (РПГ-7)</vt:lpstr>
      <vt:lpstr>РУЧНЫЕ ОСКОЛОЧНЫЕ ГРАНАТЫ</vt:lpstr>
      <vt:lpstr>РУЧНЫЕ ОСКОЛОЧНЫЕ ГРАНАТЫ</vt:lpstr>
      <vt:lpstr>РУЧНЫЕ ОСКОЛОЧНЫЕ ГРАНАТЫ</vt:lpstr>
      <vt:lpstr>РУЧНЫЕ ОСКОЛОЧНЫЕ ГРАНАТЫ</vt:lpstr>
      <vt:lpstr>РУЧНЫЕ ОСКОЛОЧНЫЕ ГРАНАТЫ</vt:lpstr>
      <vt:lpstr>устройство запала УЗРГМ</vt:lpstr>
      <vt:lpstr>устройство запала УДЗ</vt:lpstr>
      <vt:lpstr>ПРАВИЛА МЕТАНИЯ ГРАНАТЫ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Виды, назначение и тактико-технические характеристики стрелкового оружия и ручных гранат Вооруженных Сил Российской Федерации (огневая подготовка)</dc:title>
  <dc:creator>Максим</dc:creator>
  <cp:lastModifiedBy>Алексей</cp:lastModifiedBy>
  <cp:revision>52</cp:revision>
  <dcterms:created xsi:type="dcterms:W3CDTF">2024-06-23T16:36:03Z</dcterms:created>
  <dcterms:modified xsi:type="dcterms:W3CDTF">2025-02-21T07:58:55Z</dcterms:modified>
</cp:coreProperties>
</file>